
<file path=[Content_Types].xml><?xml version="1.0" encoding="utf-8"?>
<Types xmlns="http://schemas.openxmlformats.org/package/2006/content-types">
  <Default Extension="emf" ContentType="image/x-emf"/>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 id="2147483665" r:id="rId3"/>
  </p:sldMasterIdLst>
  <p:notesMasterIdLst>
    <p:notesMasterId r:id="rId40"/>
  </p:notesMasterIdLst>
  <p:sldIdLst>
    <p:sldId id="481" r:id="rId4"/>
    <p:sldId id="547" r:id="rId5"/>
    <p:sldId id="491" r:id="rId6"/>
    <p:sldId id="552" r:id="rId7"/>
    <p:sldId id="498" r:id="rId8"/>
    <p:sldId id="495" r:id="rId9"/>
    <p:sldId id="496" r:id="rId10"/>
    <p:sldId id="551" r:id="rId11"/>
    <p:sldId id="497" r:id="rId12"/>
    <p:sldId id="528" r:id="rId13"/>
    <p:sldId id="499" r:id="rId14"/>
    <p:sldId id="500" r:id="rId15"/>
    <p:sldId id="501" r:id="rId16"/>
    <p:sldId id="533" r:id="rId17"/>
    <p:sldId id="532" r:id="rId18"/>
    <p:sldId id="542" r:id="rId19"/>
    <p:sldId id="543" r:id="rId20"/>
    <p:sldId id="544" r:id="rId21"/>
    <p:sldId id="540" r:id="rId22"/>
    <p:sldId id="541" r:id="rId23"/>
    <p:sldId id="531" r:id="rId24"/>
    <p:sldId id="508" r:id="rId25"/>
    <p:sldId id="530" r:id="rId26"/>
    <p:sldId id="509" r:id="rId27"/>
    <p:sldId id="510" r:id="rId28"/>
    <p:sldId id="549" r:id="rId29"/>
    <p:sldId id="511" r:id="rId30"/>
    <p:sldId id="550" r:id="rId31"/>
    <p:sldId id="538" r:id="rId32"/>
    <p:sldId id="505" r:id="rId33"/>
    <p:sldId id="506" r:id="rId34"/>
    <p:sldId id="546" r:id="rId35"/>
    <p:sldId id="507" r:id="rId36"/>
    <p:sldId id="548" r:id="rId37"/>
    <p:sldId id="545" r:id="rId38"/>
    <p:sldId id="369" r:id="rId39"/>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CCFFCC"/>
    <a:srgbClr val="0000FF"/>
    <a:srgbClr val="000000"/>
    <a:srgbClr val="CCFFFF"/>
    <a:srgbClr val="D5FFFF"/>
    <a:srgbClr val="009900"/>
    <a:srgbClr val="66FF66"/>
    <a:srgbClr val="969696"/>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ferSingleView="1">
    <p:restoredLeft sz="19176" autoAdjust="0"/>
    <p:restoredTop sz="80971" autoAdjust="0"/>
  </p:normalViewPr>
  <p:slideViewPr>
    <p:cSldViewPr showGuides="1">
      <p:cViewPr varScale="1">
        <p:scale>
          <a:sx n="89" d="100"/>
          <a:sy n="89" d="100"/>
        </p:scale>
        <p:origin x="412" y="64"/>
      </p:cViewPr>
      <p:guideLst>
        <p:guide orient="horz" pos="2160"/>
        <p:guide pos="2880"/>
      </p:guideLst>
    </p:cSldViewPr>
  </p:slideViewPr>
  <p:outlineViewPr>
    <p:cViewPr>
      <p:scale>
        <a:sx n="33" d="100"/>
        <a:sy n="33" d="100"/>
      </p:scale>
      <p:origin x="0" y="-1062"/>
    </p:cViewPr>
  </p:outlineViewPr>
  <p:notesTextViewPr>
    <p:cViewPr>
      <p:scale>
        <a:sx n="3" d="2"/>
        <a:sy n="3" d="2"/>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s>
</file>

<file path=ppt/media/image1.png>
</file>

<file path=ppt/media/image10.gif>
</file>

<file path=ppt/media/image11.png>
</file>

<file path=ppt/media/image12.jpg>
</file>

<file path=ppt/media/image13.png>
</file>

<file path=ppt/media/image14.png>
</file>

<file path=ppt/media/image15.png>
</file>

<file path=ppt/media/image2.gif>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6765DA-6AC3-A44A-BFC9-A324110DB845}" type="slidenum">
              <a:rPr lang="en-US"/>
              <a:pPr/>
              <a:t>12</a:t>
            </a:fld>
            <a:endParaRPr lang="en-US"/>
          </a:p>
        </p:txBody>
      </p:sp>
      <p:sp>
        <p:nvSpPr>
          <p:cNvPr id="5949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49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AE8A79D-1E44-F14C-86DB-232DB485DEE3}" type="slidenum">
              <a:rPr lang="en-US"/>
              <a:pPr/>
              <a:t>13</a:t>
            </a:fld>
            <a:endParaRPr lang="en-US"/>
          </a:p>
        </p:txBody>
      </p:sp>
      <p:sp>
        <p:nvSpPr>
          <p:cNvPr id="5969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69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AAE8A79D-1E44-F14C-86DB-232DB485DEE3}" type="slidenum">
              <a:rPr kumimoji="0" lang="en-US" sz="1200" b="0" i="0" u="none" strike="noStrike" kern="1200" cap="none" spc="0" normalizeH="0" baseline="0" noProof="0">
                <a:ln>
                  <a:noFill/>
                </a:ln>
                <a:solidFill>
                  <a:srgbClr val="000000"/>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14</a:t>
            </a:fld>
            <a:endParaRPr kumimoji="0" lang="en-US" sz="12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5969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69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extLst>
      <p:ext uri="{BB962C8B-B14F-4D97-AF65-F5344CB8AC3E}">
        <p14:creationId xmlns:p14="http://schemas.microsoft.com/office/powerpoint/2010/main" val="24026379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AE8A79D-1E44-F14C-86DB-232DB485DEE3}" type="slidenum">
              <a:rPr lang="en-US"/>
              <a:pPr/>
              <a:t>15</a:t>
            </a:fld>
            <a:endParaRPr lang="en-US"/>
          </a:p>
        </p:txBody>
      </p:sp>
      <p:sp>
        <p:nvSpPr>
          <p:cNvPr id="5969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69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extLst>
      <p:ext uri="{BB962C8B-B14F-4D97-AF65-F5344CB8AC3E}">
        <p14:creationId xmlns:p14="http://schemas.microsoft.com/office/powerpoint/2010/main" val="39742033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16</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365205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17</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9720592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DECC32C6-ADCF-1C4D-8529-852107806FA5}" type="slidenum">
              <a:rPr lang="en-US">
                <a:latin typeface="Times" pitchFamily="1" charset="0"/>
              </a:rPr>
              <a:pPr/>
              <a:t>18</a:t>
            </a:fld>
            <a:endParaRPr lang="en-US">
              <a:latin typeface="Times" pitchFamily="1" charset="0"/>
            </a:endParaRPr>
          </a:p>
        </p:txBody>
      </p:sp>
      <p:sp>
        <p:nvSpPr>
          <p:cNvPr id="60419" name="Rectangle 2"/>
          <p:cNvSpPr>
            <a:spLocks noGrp="1" noRot="1" noChangeAspect="1" noChangeArrowheads="1"/>
          </p:cNvSpPr>
          <p:nvPr>
            <p:ph type="sldImg"/>
          </p:nvPr>
        </p:nvSpPr>
        <p:spPr>
          <a:solidFill>
            <a:srgbClr val="FFFFFF"/>
          </a:solidFill>
          <a:ln/>
        </p:spPr>
      </p:sp>
      <p:sp>
        <p:nvSpPr>
          <p:cNvPr id="60420"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pitchFamily="1" charset="0"/>
            </a:endParaRPr>
          </a:p>
        </p:txBody>
      </p:sp>
    </p:spTree>
    <p:extLst>
      <p:ext uri="{BB962C8B-B14F-4D97-AF65-F5344CB8AC3E}">
        <p14:creationId xmlns:p14="http://schemas.microsoft.com/office/powerpoint/2010/main" val="37009475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pPr/>
              <a:t>19</a:t>
            </a:fld>
            <a:endParaRPr lang="en-US"/>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788703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CF68D81-B27E-3B45-AC27-31A249F086CD}" type="slidenum">
              <a:rPr lang="en-US"/>
              <a:pPr/>
              <a:t>20</a:t>
            </a:fld>
            <a:endParaRPr lang="en-US"/>
          </a:p>
        </p:txBody>
      </p:sp>
      <p:sp>
        <p:nvSpPr>
          <p:cNvPr id="9277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77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extLst>
      <p:ext uri="{BB962C8B-B14F-4D97-AF65-F5344CB8AC3E}">
        <p14:creationId xmlns:p14="http://schemas.microsoft.com/office/powerpoint/2010/main" val="27225367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C79B1A61-FAD2-D34E-BB62-747608B34D6D}" type="slidenum">
              <a:rPr kumimoji="0" lang="en-US" sz="1200" b="0" i="0" u="none" strike="noStrike" kern="1200" cap="none" spc="0" normalizeH="0" baseline="0" noProof="0">
                <a:ln>
                  <a:noFill/>
                </a:ln>
                <a:solidFill>
                  <a:srgbClr val="000000"/>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21</a:t>
            </a:fld>
            <a:endParaRPr kumimoji="0" lang="en-US" sz="12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601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1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extLst>
      <p:ext uri="{BB962C8B-B14F-4D97-AF65-F5344CB8AC3E}">
        <p14:creationId xmlns:p14="http://schemas.microsoft.com/office/powerpoint/2010/main" val="246533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812FD357-39C3-5247-9EE8-D122830AE248}" type="slidenum">
              <a:rPr lang="en-US">
                <a:latin typeface="Times New Roman" pitchFamily="1" charset="0"/>
              </a:rPr>
              <a:pPr/>
              <a:t>3</a:t>
            </a:fld>
            <a:endParaRPr lang="en-US">
              <a:latin typeface="Times New Roman" pitchFamily="1" charset="0"/>
            </a:endParaRPr>
          </a:p>
        </p:txBody>
      </p:sp>
      <p:sp>
        <p:nvSpPr>
          <p:cNvPr id="44035" name="Rectangle 2"/>
          <p:cNvSpPr>
            <a:spLocks noGrp="1" noRot="1" noChangeAspect="1" noChangeArrowheads="1"/>
          </p:cNvSpPr>
          <p:nvPr>
            <p:ph type="sldImg"/>
          </p:nvPr>
        </p:nvSpPr>
        <p:spPr>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pPr/>
              <a:t>22</a:t>
            </a:fld>
            <a:endParaRPr lang="en-US"/>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pPr/>
              <a:t>23</a:t>
            </a:fld>
            <a:endParaRPr lang="en-US"/>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7182225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79B1A61-FAD2-D34E-BB62-747608B34D6D}" type="slidenum">
              <a:rPr lang="en-US"/>
              <a:pPr/>
              <a:t>24</a:t>
            </a:fld>
            <a:endParaRPr lang="en-US"/>
          </a:p>
        </p:txBody>
      </p:sp>
      <p:sp>
        <p:nvSpPr>
          <p:cNvPr id="601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1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pPr/>
              <a:t>25</a:t>
            </a:fld>
            <a:endParaRPr lang="en-US"/>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pPr/>
              <a:t>26</a:t>
            </a:fld>
            <a:endParaRPr lang="en-US"/>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7824112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178DC3-55A0-C148-91C2-B9E8594E38F3}" type="slidenum">
              <a:rPr lang="en-US"/>
              <a:pPr/>
              <a:t>27</a:t>
            </a:fld>
            <a:endParaRPr lang="en-US"/>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62178DC3-55A0-C148-91C2-B9E8594E38F3}" type="slidenum">
              <a:rPr kumimoji="0" lang="en-US" sz="1200" b="0" i="0" u="none" strike="noStrike" kern="1200" cap="none" spc="0" normalizeH="0" baseline="0" noProof="0">
                <a:ln>
                  <a:noFill/>
                </a:ln>
                <a:solidFill>
                  <a:srgbClr val="000000"/>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28</a:t>
            </a:fld>
            <a:endParaRPr kumimoji="0" lang="en-US" sz="12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8908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8908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extLst>
      <p:ext uri="{BB962C8B-B14F-4D97-AF65-F5344CB8AC3E}">
        <p14:creationId xmlns:p14="http://schemas.microsoft.com/office/powerpoint/2010/main" val="32793348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AF7CEB-65E2-7A41-8A14-1AE5189E1097}" type="slidenum">
              <a:rPr lang="en-US"/>
              <a:pPr/>
              <a:t>30</a:t>
            </a:fld>
            <a:endParaRPr lang="en-US"/>
          </a:p>
        </p:txBody>
      </p:sp>
      <p:sp>
        <p:nvSpPr>
          <p:cNvPr id="7669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69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zh-CN" altLang="en-US" sz="1200" kern="1200" dirty="0">
                <a:solidFill>
                  <a:schemeClr val="tx1"/>
                </a:solidFill>
                <a:effectLst/>
                <a:latin typeface="Times New Roman" charset="0"/>
                <a:ea typeface="+mn-ea"/>
                <a:cs typeface="+mn-cs"/>
              </a:rPr>
              <a:t>域、界、门、纲、目、科、属、种 </a:t>
            </a:r>
            <a:endParaRPr lang="en-US" altLang="zh-CN" sz="1200" kern="1200" dirty="0">
              <a:solidFill>
                <a:schemeClr val="tx1"/>
              </a:solidFill>
              <a:effectLst/>
              <a:latin typeface="Times New Roman" charset="0"/>
              <a:ea typeface="+mn-ea"/>
              <a:cs typeface="+mn-cs"/>
            </a:endParaRPr>
          </a:p>
          <a:p>
            <a:r>
              <a:rPr lang="en-US" altLang="zh-CN" sz="1200" kern="1200" dirty="0">
                <a:solidFill>
                  <a:schemeClr val="tx1"/>
                </a:solidFill>
                <a:effectLst/>
                <a:latin typeface="Times New Roman" charset="0"/>
                <a:ea typeface="+mn-ea"/>
                <a:cs typeface="+mn-cs"/>
              </a:rPr>
              <a:t>Domain, Kingdom, Phylum, Class, Order, Family, Genus, Species</a:t>
            </a:r>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79B1A61-FAD2-D34E-BB62-747608B34D6D}" type="slidenum">
              <a:rPr lang="en-US"/>
              <a:pPr/>
              <a:t>31</a:t>
            </a:fld>
            <a:endParaRPr lang="en-US"/>
          </a:p>
        </p:txBody>
      </p:sp>
      <p:sp>
        <p:nvSpPr>
          <p:cNvPr id="601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1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79B1A61-FAD2-D34E-BB62-747608B34D6D}" type="slidenum">
              <a:rPr lang="en-US"/>
              <a:pPr/>
              <a:t>33</a:t>
            </a:fld>
            <a:endParaRPr lang="en-US"/>
          </a:p>
        </p:txBody>
      </p:sp>
      <p:sp>
        <p:nvSpPr>
          <p:cNvPr id="601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1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812FD357-39C3-5247-9EE8-D122830AE248}" type="slidenum">
              <a:rPr lang="en-US">
                <a:latin typeface="Times New Roman" pitchFamily="1" charset="0"/>
              </a:rPr>
              <a:pPr/>
              <a:t>5</a:t>
            </a:fld>
            <a:endParaRPr lang="en-US">
              <a:latin typeface="Times New Roman" pitchFamily="1" charset="0"/>
            </a:endParaRPr>
          </a:p>
        </p:txBody>
      </p:sp>
      <p:sp>
        <p:nvSpPr>
          <p:cNvPr id="44035" name="Rectangle 2"/>
          <p:cNvSpPr>
            <a:spLocks noGrp="1" noRot="1" noChangeAspect="1" noChangeArrowheads="1"/>
          </p:cNvSpPr>
          <p:nvPr>
            <p:ph type="sldImg"/>
          </p:nvPr>
        </p:nvSpPr>
        <p:spPr>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r>
              <a:rPr lang="en-US" dirty="0">
                <a:latin typeface="Times New Roman" pitchFamily="1" charset="0"/>
              </a:rPr>
              <a:t>insert ( insert ( insert ( </a:t>
            </a:r>
            <a:r>
              <a:rPr lang="en-US" dirty="0" err="1">
                <a:latin typeface="Times New Roman" pitchFamily="1" charset="0"/>
              </a:rPr>
              <a:t>cout</a:t>
            </a:r>
            <a:r>
              <a:rPr lang="en-US" dirty="0">
                <a:latin typeface="Times New Roman" pitchFamily="1" charset="0"/>
              </a:rPr>
              <a:t>, "The total is " ),</a:t>
            </a:r>
            <a:r>
              <a:rPr lang="en-US" baseline="0" dirty="0">
                <a:latin typeface="Times New Roman" pitchFamily="1" charset="0"/>
              </a:rPr>
              <a:t> total ), </a:t>
            </a:r>
            <a:r>
              <a:rPr lang="en-US" baseline="0" dirty="0" err="1">
                <a:latin typeface="Times New Roman" pitchFamily="1" charset="0"/>
              </a:rPr>
              <a:t>endl</a:t>
            </a:r>
            <a:r>
              <a:rPr lang="en-US" baseline="0" dirty="0">
                <a:latin typeface="Times New Roman" pitchFamily="1" charset="0"/>
              </a:rPr>
              <a:t> );</a:t>
            </a:r>
            <a:endParaRPr lang="en-US" dirty="0">
              <a:latin typeface="Times New Roman" pitchFamily="1"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79B1A61-FAD2-D34E-BB62-747608B34D6D}" type="slidenum">
              <a:rPr lang="en-US"/>
              <a:pPr/>
              <a:t>34</a:t>
            </a:fld>
            <a:endParaRPr lang="en-US"/>
          </a:p>
        </p:txBody>
      </p:sp>
      <p:sp>
        <p:nvSpPr>
          <p:cNvPr id="6010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010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dirty="0"/>
          </a:p>
        </p:txBody>
      </p:sp>
    </p:spTree>
    <p:extLst>
      <p:ext uri="{BB962C8B-B14F-4D97-AF65-F5344CB8AC3E}">
        <p14:creationId xmlns:p14="http://schemas.microsoft.com/office/powerpoint/2010/main" val="38739123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FFE074-C95E-3048-8C9A-C22F7E548980}" type="slidenum">
              <a:rPr lang="en-US"/>
              <a:pPr/>
              <a:t>35</a:t>
            </a:fld>
            <a:endParaRPr lang="en-US"/>
          </a:p>
        </p:txBody>
      </p:sp>
      <p:sp>
        <p:nvSpPr>
          <p:cNvPr id="9216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216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extLst>
      <p:ext uri="{BB962C8B-B14F-4D97-AF65-F5344CB8AC3E}">
        <p14:creationId xmlns:p14="http://schemas.microsoft.com/office/powerpoint/2010/main" val="12609457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36</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6</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en-US" dirty="0"/>
              <a:t>PrecisionExercise.cpp</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7</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en-US" dirty="0"/>
              <a:t>Show PrecisionExample.cpp</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8</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en-US" dirty="0"/>
              <a:t>Show PrecisionExample.cpp</a:t>
            </a:r>
          </a:p>
        </p:txBody>
      </p:sp>
    </p:spTree>
    <p:extLst>
      <p:ext uri="{BB962C8B-B14F-4D97-AF65-F5344CB8AC3E}">
        <p14:creationId xmlns:p14="http://schemas.microsoft.com/office/powerpoint/2010/main" val="3232018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812FD357-39C3-5247-9EE8-D122830AE248}" type="slidenum">
              <a:rPr lang="en-US">
                <a:latin typeface="Times New Roman" pitchFamily="1" charset="0"/>
              </a:rPr>
              <a:pPr/>
              <a:t>9</a:t>
            </a:fld>
            <a:endParaRPr lang="en-US">
              <a:latin typeface="Times New Roman" pitchFamily="1" charset="0"/>
            </a:endParaRPr>
          </a:p>
        </p:txBody>
      </p:sp>
      <p:sp>
        <p:nvSpPr>
          <p:cNvPr id="44035" name="Rectangle 2"/>
          <p:cNvSpPr>
            <a:spLocks noGrp="1" noRot="1" noChangeAspect="1" noChangeArrowheads="1"/>
          </p:cNvSpPr>
          <p:nvPr>
            <p:ph type="sldImg"/>
          </p:nvPr>
        </p:nvSpPr>
        <p:spPr>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dirty="0">
              <a:latin typeface="Times New Roman" pitchFamily="1"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F1D7B4-7D21-984A-8BF8-051989CA5192}" type="slidenum">
              <a:rPr lang="en-US">
                <a:solidFill>
                  <a:prstClr val="black"/>
                </a:solidFill>
              </a:rPr>
              <a:pPr/>
              <a:t>10</a:t>
            </a:fld>
            <a:endParaRPr lang="en-US">
              <a:solidFill>
                <a:prstClr val="black"/>
              </a:solidFill>
            </a:endParaRPr>
          </a:p>
        </p:txBody>
      </p:sp>
      <p:sp>
        <p:nvSpPr>
          <p:cNvPr id="503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03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en-US" dirty="0"/>
              <a:t>TestInputManip.cpp</a:t>
            </a:r>
          </a:p>
          <a:p>
            <a:r>
              <a:rPr lang="en-US" dirty="0"/>
              <a:t>Input: whitespace|A|whitespace|whitespace|B</a:t>
            </a:r>
            <a:r>
              <a:rPr lang="en-US" altLang="zh-CN" dirty="0"/>
              <a:t>|whitespace|whitespace|whitespace|</a:t>
            </a:r>
            <a:r>
              <a:rPr lang="en-US" dirty="0"/>
              <a:t>C</a:t>
            </a:r>
          </a:p>
          <a:p>
            <a:r>
              <a:rPr lang="en-US" dirty="0"/>
              <a:t>Output: </a:t>
            </a:r>
            <a:r>
              <a:rPr lang="en-US" dirty="0" err="1"/>
              <a:t>whitespace|AB</a:t>
            </a:r>
            <a:endParaRPr lang="en-US" dirty="0"/>
          </a:p>
          <a:p>
            <a:r>
              <a:rPr lang="en-US" dirty="0"/>
              <a:t>Remove </a:t>
            </a:r>
            <a:r>
              <a:rPr lang="en-US" dirty="0" err="1"/>
              <a:t>skipws</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Output: </a:t>
            </a:r>
            <a:r>
              <a:rPr lang="en-US" altLang="zh-CN" dirty="0" err="1"/>
              <a:t>whitespace|A|whitespace</a:t>
            </a:r>
            <a:endParaRPr lang="en-US" altLang="zh-CN" dirty="0"/>
          </a:p>
        </p:txBody>
      </p:sp>
    </p:spTree>
    <p:extLst>
      <p:ext uri="{BB962C8B-B14F-4D97-AF65-F5344CB8AC3E}">
        <p14:creationId xmlns:p14="http://schemas.microsoft.com/office/powerpoint/2010/main" val="11213712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67FBE29-A6E9-184A-B422-AFE70AC7F1FF}" type="slidenum">
              <a:rPr lang="en-US"/>
              <a:pPr/>
              <a:t>11</a:t>
            </a:fld>
            <a:endParaRPr lang="en-US"/>
          </a:p>
        </p:txBody>
      </p:sp>
      <p:sp>
        <p:nvSpPr>
          <p:cNvPr id="5928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28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90B9E6F7-883B-5840-A079-4D90FEC7F349}" type="slidenum">
              <a:rPr lang="en-US"/>
              <a:pPr>
                <a:defRPr/>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4" r:id="rId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6"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16.xml"/><Relationship Id="rId3" Type="http://schemas.openxmlformats.org/officeDocument/2006/relationships/image" Target="../media/image1.png"/><Relationship Id="rId7" Type="http://schemas.openxmlformats.org/officeDocument/2006/relationships/slide" Target="slide26.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slide" Target="slide11.xml"/><Relationship Id="rId5" Type="http://schemas.openxmlformats.org/officeDocument/2006/relationships/slide" Target="slide9.xml"/><Relationship Id="rId4" Type="http://schemas.openxmlformats.org/officeDocument/2006/relationships/slide" Target="slide2.xml"/><Relationship Id="rId9" Type="http://schemas.openxmlformats.org/officeDocument/2006/relationships/slide" Target="slide27.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a:solidFill>
                  <a:srgbClr val="000000"/>
                </a:solidFill>
              </a:rPr>
              <a:t>Streams</a:t>
            </a:r>
          </a:p>
        </p:txBody>
      </p:sp>
      <p:sp>
        <p:nvSpPr>
          <p:cNvPr id="4" name="Rectangle 22"/>
          <p:cNvSpPr>
            <a:spLocks noChangeArrowheads="1"/>
          </p:cNvSpPr>
          <p:nvPr/>
        </p:nvSpPr>
        <p:spPr bwMode="auto">
          <a:xfrm>
            <a:off x="1671638" y="573088"/>
            <a:ext cx="1400261"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4</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601405"/>
            <a:ext cx="3657600" cy="400110"/>
          </a:xfrm>
          <a:prstGeom prst="rect">
            <a:avLst/>
          </a:prstGeom>
          <a:noFill/>
          <a:ln w="9525">
            <a:noFill/>
            <a:miter lim="800000"/>
            <a:headEnd/>
            <a:tailEnd/>
          </a:ln>
          <a:effectLst/>
        </p:spPr>
        <p:txBody>
          <a:bodyPr wrap="square">
            <a:prstTxWarp prst="textNoShape">
              <a:avLst/>
            </a:prstTxWarp>
            <a:spAutoFit/>
          </a:bodyPr>
          <a:lstStyle/>
          <a:p>
            <a:r>
              <a:rPr lang="en-US" sz="1000" b="0" i="1" dirty="0"/>
              <a:t>We will not be satisfied until justice rolls down like waters and righteousness like a mighty stream.</a:t>
            </a:r>
            <a:endParaRPr lang="en-US" sz="1000" b="0" i="1" dirty="0">
              <a:solidFill>
                <a:srgbClr val="000000"/>
              </a:solidFill>
            </a:endParaRPr>
          </a:p>
        </p:txBody>
      </p:sp>
      <p:sp>
        <p:nvSpPr>
          <p:cNvPr id="7" name="Rectangle 25"/>
          <p:cNvSpPr>
            <a:spLocks noChangeArrowheads="1"/>
          </p:cNvSpPr>
          <p:nvPr/>
        </p:nvSpPr>
        <p:spPr bwMode="auto">
          <a:xfrm>
            <a:off x="4267200" y="1880810"/>
            <a:ext cx="2338388" cy="553998"/>
          </a:xfrm>
          <a:prstGeom prst="rect">
            <a:avLst/>
          </a:prstGeom>
          <a:noFill/>
          <a:ln w="9525">
            <a:noFill/>
            <a:miter lim="800000"/>
            <a:headEnd/>
            <a:tailEnd/>
          </a:ln>
          <a:effectLst/>
        </p:spPr>
        <p:txBody>
          <a:bodyPr wrap="square">
            <a:prstTxWarp prst="textNoShape">
              <a:avLst/>
            </a:prstTxWarp>
            <a:spAutoFit/>
          </a:bodyPr>
          <a:lstStyle/>
          <a:p>
            <a:pPr algn="r"/>
            <a:r>
              <a:rPr lang="en-US" sz="1000" b="0" dirty="0">
                <a:solidFill>
                  <a:srgbClr val="000000"/>
                </a:solidFill>
              </a:rPr>
              <a:t>—</a:t>
            </a:r>
            <a:r>
              <a:rPr lang="en-US" sz="1000" b="0" dirty="0"/>
              <a:t>The Reverend Martin Luther King, Jr., </a:t>
            </a:r>
            <a:r>
              <a:rPr lang="en-US" sz="1000" b="0" i="1" dirty="0"/>
              <a:t>I Have a Dream,</a:t>
            </a:r>
            <a:r>
              <a:rPr lang="en-US" sz="1000" b="0" dirty="0"/>
              <a:t> August 28, 1963</a:t>
            </a:r>
            <a:br>
              <a:rPr lang="en-US" sz="1000" b="0" dirty="0"/>
            </a:br>
            <a:r>
              <a:rPr lang="en-US" sz="1000" b="0" dirty="0"/>
              <a:t>(paraphrasing Amos 5:24)</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4.1  Formatted output</a:t>
            </a: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4.2  Formatted input</a:t>
            </a:r>
          </a:p>
        </p:txBody>
      </p:sp>
      <p:sp>
        <p:nvSpPr>
          <p:cNvPr id="32" name="Text Box 28">
            <a:hlinkClick r:id="rId6" action="ppaction://hlinksldjump"/>
          </p:cNvPr>
          <p:cNvSpPr txBox="1">
            <a:spLocks noChangeArrowheads="1"/>
          </p:cNvSpPr>
          <p:nvPr/>
        </p:nvSpPr>
        <p:spPr bwMode="auto">
          <a:xfrm>
            <a:off x="609600" y="3696258"/>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4.3  Data files</a:t>
            </a:r>
          </a:p>
        </p:txBody>
      </p:sp>
      <p:sp>
        <p:nvSpPr>
          <p:cNvPr id="33" name="Text Box 29">
            <a:hlinkClick r:id="rId7" action="ppaction://hlinksldjump"/>
          </p:cNvPr>
          <p:cNvSpPr txBox="1">
            <a:spLocks noChangeArrowheads="1"/>
          </p:cNvSpPr>
          <p:nvPr/>
        </p:nvSpPr>
        <p:spPr bwMode="auto">
          <a:xfrm>
            <a:off x="609600" y="4490379"/>
            <a:ext cx="7315200" cy="424732"/>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a:solidFill>
                  <a:srgbClr val="3333CC"/>
                </a:solidFill>
              </a:rPr>
              <a:t>4.5  </a:t>
            </a:r>
            <a:r>
              <a:rPr lang="en-US" altLang="zh-CN" sz="2400" b="0" u="sng" dirty="0">
                <a:solidFill>
                  <a:srgbClr val="3333CC"/>
                </a:solidFill>
              </a:rPr>
              <a:t>String Streams</a:t>
            </a:r>
            <a:endParaRPr lang="en-US" sz="2400" b="0" u="sng" dirty="0">
              <a:solidFill>
                <a:srgbClr val="3333CC"/>
              </a:solidFill>
            </a:endParaRPr>
          </a:p>
        </p:txBody>
      </p:sp>
      <p:sp>
        <p:nvSpPr>
          <p:cNvPr id="34" name="Text Box 30">
            <a:hlinkClick r:id="rId8" action="ppaction://hlinksldjump"/>
          </p:cNvPr>
          <p:cNvSpPr txBox="1">
            <a:spLocks noChangeArrowheads="1"/>
          </p:cNvSpPr>
          <p:nvPr/>
        </p:nvSpPr>
        <p:spPr bwMode="auto">
          <a:xfrm>
            <a:off x="609600" y="4093243"/>
            <a:ext cx="7315200" cy="424732"/>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4.4  Reading files</a:t>
            </a:r>
          </a:p>
        </p:txBody>
      </p:sp>
      <p:sp>
        <p:nvSpPr>
          <p:cNvPr id="14" name="Text Box 29">
            <a:hlinkClick r:id="rId9" action="ppaction://hlinksldjump"/>
          </p:cNvPr>
          <p:cNvSpPr txBox="1">
            <a:spLocks noChangeArrowheads="1"/>
          </p:cNvSpPr>
          <p:nvPr/>
        </p:nvSpPr>
        <p:spPr bwMode="auto">
          <a:xfrm>
            <a:off x="609600" y="4876800"/>
            <a:ext cx="7315200" cy="424732"/>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a:solidFill>
                  <a:srgbClr val="3333CC"/>
                </a:solidFill>
              </a:rPr>
              <a:t>4.6  Class hierarchies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7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latin typeface="Times New Roman" charset="0"/>
              </a:rPr>
              <a:t>Input Manipulators</a:t>
            </a:r>
          </a:p>
        </p:txBody>
      </p:sp>
      <p:pic>
        <p:nvPicPr>
          <p:cNvPr id="3" name="Picture 2"/>
          <p:cNvPicPr>
            <a:picLocks noChangeAspect="1"/>
          </p:cNvPicPr>
          <p:nvPr/>
        </p:nvPicPr>
        <p:blipFill>
          <a:blip r:embed="rId3"/>
          <a:stretch>
            <a:fillRect/>
          </a:stretch>
        </p:blipFill>
        <p:spPr>
          <a:xfrm>
            <a:off x="0" y="1379514"/>
            <a:ext cx="9144000" cy="3116286"/>
          </a:xfrm>
          <a:prstGeom prst="rect">
            <a:avLst/>
          </a:prstGeom>
        </p:spPr>
      </p:pic>
      <p:sp>
        <p:nvSpPr>
          <p:cNvPr id="2" name="Rectangle 1"/>
          <p:cNvSpPr/>
          <p:nvPr/>
        </p:nvSpPr>
        <p:spPr>
          <a:xfrm>
            <a:off x="495300" y="5153561"/>
            <a:ext cx="8153400" cy="1323439"/>
          </a:xfrm>
          <a:prstGeom prst="rect">
            <a:avLst/>
          </a:prstGeom>
          <a:solidFill>
            <a:schemeClr val="bg1"/>
          </a:solidFill>
          <a:ln>
            <a:solidFill>
              <a:schemeClr val="tx1"/>
            </a:solidFill>
          </a:ln>
        </p:spPr>
        <p:txBody>
          <a:bodyPr wrap="square">
            <a:spAutoFit/>
          </a:bodyPr>
          <a:lstStyle/>
          <a:p>
            <a:r>
              <a:rPr lang="zh-CN" altLang="en-US" sz="2000" dirty="0">
                <a:latin typeface="Courier New"/>
                <a:cs typeface="Courier New"/>
              </a:rPr>
              <a:t>char a, b, c;</a:t>
            </a:r>
          </a:p>
          <a:p>
            <a:r>
              <a:rPr lang="zh-CN" altLang="en-US" sz="2000" dirty="0">
                <a:latin typeface="Courier New"/>
                <a:cs typeface="Courier New"/>
              </a:rPr>
              <a:t>cout &lt;&lt; "Enter at least 3 character: ";</a:t>
            </a:r>
          </a:p>
          <a:p>
            <a:r>
              <a:rPr lang="zh-CN" altLang="en-US" sz="2000" dirty="0">
                <a:latin typeface="Courier New"/>
                <a:cs typeface="Courier New"/>
              </a:rPr>
              <a:t>cin &gt;&gt; noskipws &gt;&gt; a &gt;&gt; ws &gt;&gt; b &gt;&gt; skipws &gt;&gt; c;</a:t>
            </a:r>
          </a:p>
          <a:p>
            <a:r>
              <a:rPr lang="zh-CN" altLang="en-US" sz="2000" dirty="0">
                <a:latin typeface="Courier New"/>
                <a:cs typeface="Courier New"/>
              </a:rPr>
              <a:t>cout &lt;&lt; a &lt;&lt; b &lt;&lt; c &lt;&lt; endl;</a:t>
            </a:r>
          </a:p>
        </p:txBody>
      </p:sp>
      <p:sp>
        <p:nvSpPr>
          <p:cNvPr id="5" name="Rectangle 4"/>
          <p:cNvSpPr/>
          <p:nvPr/>
        </p:nvSpPr>
        <p:spPr bwMode="auto">
          <a:xfrm>
            <a:off x="5867401" y="2823357"/>
            <a:ext cx="2286000" cy="224643"/>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6" name="Rectangle 4">
            <a:extLst>
              <a:ext uri="{FF2B5EF4-FFF2-40B4-BE49-F238E27FC236}">
                <a16:creationId xmlns:a16="http://schemas.microsoft.com/office/drawing/2014/main" id="{FDF98754-A9C0-43CC-A508-10658B2D3B17}"/>
              </a:ext>
            </a:extLst>
          </p:cNvPr>
          <p:cNvSpPr>
            <a:spLocks noChangeArrowheads="1"/>
          </p:cNvSpPr>
          <p:nvPr/>
        </p:nvSpPr>
        <p:spPr bwMode="auto">
          <a:xfrm>
            <a:off x="504825" y="4648200"/>
            <a:ext cx="8183563" cy="3810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t>Exercise:</a:t>
            </a:r>
          </a:p>
        </p:txBody>
      </p:sp>
      <p:cxnSp>
        <p:nvCxnSpPr>
          <p:cNvPr id="7" name="直接连接符 6">
            <a:extLst>
              <a:ext uri="{FF2B5EF4-FFF2-40B4-BE49-F238E27FC236}">
                <a16:creationId xmlns:a16="http://schemas.microsoft.com/office/drawing/2014/main" id="{C355BE0C-4B5F-40F7-918C-D8C0FCB31139}"/>
              </a:ext>
            </a:extLst>
          </p:cNvPr>
          <p:cNvCxnSpPr/>
          <p:nvPr/>
        </p:nvCxnSpPr>
        <p:spPr bwMode="auto">
          <a:xfrm>
            <a:off x="5881689" y="5976936"/>
            <a:ext cx="990599" cy="0"/>
          </a:xfrm>
          <a:prstGeom prst="line">
            <a:avLst/>
          </a:prstGeom>
          <a:solidFill>
            <a:schemeClr val="accent1"/>
          </a:solidFill>
          <a:ln w="28575" cap="flat" cmpd="sng" algn="ctr">
            <a:solidFill>
              <a:srgbClr val="FF0000"/>
            </a:solidFill>
            <a:prstDash val="solid"/>
            <a:round/>
            <a:headEnd type="none" w="med" len="med"/>
            <a:tailEnd type="none" w="med" len="med"/>
          </a:ln>
          <a:effectLst/>
        </p:spPr>
      </p:cxnSp>
    </p:spTree>
    <p:extLst>
      <p:ext uri="{BB962C8B-B14F-4D97-AF65-F5344CB8AC3E}">
        <p14:creationId xmlns:p14="http://schemas.microsoft.com/office/powerpoint/2010/main" val="4141280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87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Data Files</a:t>
            </a:r>
          </a:p>
        </p:txBody>
      </p:sp>
      <p:sp>
        <p:nvSpPr>
          <p:cNvPr id="591876" name="Rectangle 4"/>
          <p:cNvSpPr>
            <a:spLocks noChangeArrowheads="1"/>
          </p:cNvSpPr>
          <p:nvPr/>
        </p:nvSpPr>
        <p:spPr bwMode="auto">
          <a:xfrm>
            <a:off x="504825" y="1219200"/>
            <a:ext cx="8183563" cy="38862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t>A </a:t>
            </a:r>
            <a:r>
              <a:rPr lang="en-US" sz="2400" i="1" dirty="0">
                <a:solidFill>
                  <a:srgbClr val="FF0000"/>
                </a:solidFill>
              </a:rPr>
              <a:t>file</a:t>
            </a:r>
            <a:r>
              <a:rPr lang="en-US" sz="2400" b="0" i="1" dirty="0"/>
              <a:t> </a:t>
            </a:r>
            <a:r>
              <a:rPr lang="en-US" sz="2400" b="0" dirty="0"/>
              <a:t>is the generic name for any named collection of data maintained on the various types of </a:t>
            </a:r>
            <a:r>
              <a:rPr lang="en-US" sz="2400" i="1" dirty="0">
                <a:solidFill>
                  <a:srgbClr val="FF0000"/>
                </a:solidFill>
              </a:rPr>
              <a:t>permanent</a:t>
            </a:r>
            <a:r>
              <a:rPr lang="en-US" sz="2400" b="0" dirty="0"/>
              <a:t> storage media attached to a computer.  In most cases, a file is stored on a hard disk, but it can also be stored on removable medium, such as a CD or flash memory drive.</a:t>
            </a:r>
          </a:p>
          <a:p>
            <a:pPr marL="342900" indent="-342900">
              <a:lnSpc>
                <a:spcPct val="85000"/>
              </a:lnSpc>
              <a:spcAft>
                <a:spcPct val="50000"/>
              </a:spcAft>
              <a:buFontTx/>
              <a:buChar char="•"/>
            </a:pPr>
            <a:r>
              <a:rPr lang="en-US" sz="2400" b="0" dirty="0"/>
              <a:t>Files can contain information of many different types.  When you compile a C++ program, for example, the compiler stores its output in an </a:t>
            </a:r>
            <a:r>
              <a:rPr lang="en-US" sz="2400" i="1" dirty="0">
                <a:solidFill>
                  <a:srgbClr val="FF0000"/>
                </a:solidFill>
              </a:rPr>
              <a:t>object file</a:t>
            </a:r>
            <a:r>
              <a:rPr lang="en-US" sz="2400" b="0" i="1" dirty="0"/>
              <a:t> </a:t>
            </a:r>
            <a:r>
              <a:rPr lang="en-US" sz="2400" b="0" dirty="0"/>
              <a:t>containing the binary representation of the program.  The most common type of file, however, is probably a </a:t>
            </a:r>
            <a:r>
              <a:rPr lang="en-US" sz="2400" i="1" dirty="0">
                <a:solidFill>
                  <a:srgbClr val="FF0000"/>
                </a:solidFill>
              </a:rPr>
              <a:t>text file</a:t>
            </a:r>
            <a:r>
              <a:rPr lang="en-US" sz="2400" b="0" i="1" dirty="0"/>
              <a:t>, </a:t>
            </a:r>
            <a:r>
              <a:rPr lang="en-US" sz="2400" b="0" dirty="0"/>
              <a:t>which contains character data of the sort you find in a string.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9187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1876" grpId="0" build="p"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2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Text Files </a:t>
            </a:r>
            <a:r>
              <a:rPr lang="en-US" sz="4000" i="1" dirty="0">
                <a:solidFill>
                  <a:srgbClr val="FF0000"/>
                </a:solidFill>
              </a:rPr>
              <a:t>vs.</a:t>
            </a:r>
            <a:r>
              <a:rPr lang="en-US" sz="4000" dirty="0">
                <a:solidFill>
                  <a:srgbClr val="FF0000"/>
                </a:solidFill>
              </a:rPr>
              <a:t> Strings</a:t>
            </a:r>
          </a:p>
        </p:txBody>
      </p:sp>
      <p:sp>
        <p:nvSpPr>
          <p:cNvPr id="593929" name="Text Box 9"/>
          <p:cNvSpPr txBox="1">
            <a:spLocks noChangeArrowheads="1"/>
          </p:cNvSpPr>
          <p:nvPr/>
        </p:nvSpPr>
        <p:spPr bwMode="auto">
          <a:xfrm>
            <a:off x="457200" y="1154113"/>
            <a:ext cx="8229600" cy="5170646"/>
          </a:xfrm>
          <a:prstGeom prst="rect">
            <a:avLst/>
          </a:prstGeom>
          <a:noFill/>
          <a:ln w="9525">
            <a:noFill/>
            <a:miter lim="800000"/>
            <a:headEnd/>
            <a:tailEnd/>
          </a:ln>
          <a:effectLst/>
        </p:spPr>
        <p:txBody>
          <a:bodyPr>
            <a:prstTxWarp prst="textNoShape">
              <a:avLst/>
            </a:prstTxWarp>
            <a:spAutoFit/>
          </a:bodyPr>
          <a:lstStyle/>
          <a:p>
            <a:pPr marL="342900" indent="-342900">
              <a:lnSpc>
                <a:spcPct val="85000"/>
              </a:lnSpc>
              <a:spcAft>
                <a:spcPct val="50000"/>
              </a:spcAft>
              <a:buFont typeface="Arial" panose="020B0604020202020204" pitchFamily="34" charset="0"/>
              <a:buChar char="•"/>
            </a:pPr>
            <a:r>
              <a:rPr lang="en-US" sz="2400" b="0" dirty="0"/>
              <a:t>Although text files and strings both contain character data, it is important to keep in mind the following important differences between text files and strings:</a:t>
            </a:r>
          </a:p>
          <a:p>
            <a:pPr marL="800100" lvl="1" indent="-342900">
              <a:lnSpc>
                <a:spcPct val="85000"/>
              </a:lnSpc>
              <a:spcAft>
                <a:spcPct val="50000"/>
              </a:spcAft>
              <a:buFont typeface="Times New Roman" panose="02020603050405020304" pitchFamily="18" charset="0"/>
              <a:buChar char="‒"/>
            </a:pPr>
            <a:r>
              <a:rPr lang="en-US" altLang="zh-CN" sz="2400" b="0" i="1" dirty="0"/>
              <a:t>The information stored in a file is </a:t>
            </a:r>
            <a:r>
              <a:rPr lang="en-US" altLang="zh-CN" sz="2400" b="0" i="1" dirty="0">
                <a:solidFill>
                  <a:srgbClr val="FF0000"/>
                </a:solidFill>
              </a:rPr>
              <a:t>permanent</a:t>
            </a:r>
            <a:r>
              <a:rPr lang="en-US" altLang="zh-CN" sz="2400" b="0" i="1" dirty="0"/>
              <a:t>.</a:t>
            </a:r>
            <a:r>
              <a:rPr lang="en-US" altLang="zh-CN" sz="2400" b="0" dirty="0"/>
              <a:t>  The value of a string variable persists only as long as the variable does.  Local variables disappear when the method returns, and instance variables disappear when the object goes away, which typically does not occur until the program exits.  Information stored in a file exists until the file is deleted.</a:t>
            </a:r>
          </a:p>
          <a:p>
            <a:pPr marL="800100" lvl="1" indent="-342900">
              <a:lnSpc>
                <a:spcPct val="85000"/>
              </a:lnSpc>
              <a:spcAft>
                <a:spcPct val="50000"/>
              </a:spcAft>
              <a:buFont typeface="Times New Roman" panose="02020603050405020304" pitchFamily="18" charset="0"/>
              <a:buChar char="‒"/>
            </a:pPr>
            <a:r>
              <a:rPr lang="en-US" altLang="zh-CN" sz="2400" b="0" i="1" dirty="0"/>
              <a:t>Files are usually read </a:t>
            </a:r>
            <a:r>
              <a:rPr lang="en-US" altLang="zh-CN" sz="2400" b="0" i="1" dirty="0">
                <a:solidFill>
                  <a:srgbClr val="FF0000"/>
                </a:solidFill>
              </a:rPr>
              <a:t>sequentially</a:t>
            </a:r>
            <a:r>
              <a:rPr lang="en-US" altLang="zh-CN" sz="2400" b="0" i="1" dirty="0"/>
              <a:t>.</a:t>
            </a:r>
            <a:r>
              <a:rPr lang="en-US" altLang="zh-CN" sz="2400" b="0" dirty="0"/>
              <a:t>  When you read data from a file, you usually start at the beginning and read the characters in order, either individually or in groups that are most commonly individual lines.  Once you have read one set of characters, you then move on to the next set of characters until you reach the end of the file.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2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392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Using Text Files</a:t>
            </a:r>
          </a:p>
        </p:txBody>
      </p:sp>
      <p:sp>
        <p:nvSpPr>
          <p:cNvPr id="595971" name="Rectangle 3"/>
          <p:cNvSpPr>
            <a:spLocks noChangeArrowheads="1"/>
          </p:cNvSpPr>
          <p:nvPr/>
        </p:nvSpPr>
        <p:spPr bwMode="auto">
          <a:xfrm>
            <a:off x="503238" y="1155700"/>
            <a:ext cx="8183562" cy="51689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t>When you want to read data from a text file as part of a C++ program, you need to take the following steps:</a:t>
            </a:r>
          </a:p>
          <a:p>
            <a:pPr marL="715963" lvl="1" indent="-358775">
              <a:lnSpc>
                <a:spcPct val="85000"/>
              </a:lnSpc>
              <a:spcAft>
                <a:spcPct val="50000"/>
              </a:spcAft>
              <a:buFont typeface="+mj-lt"/>
              <a:buAutoNum type="arabicPeriod"/>
            </a:pPr>
            <a:r>
              <a:rPr lang="en-US" altLang="zh-CN" sz="2200" b="0" dirty="0"/>
              <a:t>Construct a new </a:t>
            </a:r>
            <a:r>
              <a:rPr lang="en-US" altLang="zh-CN" sz="2200" dirty="0" err="1">
                <a:solidFill>
                  <a:srgbClr val="FF0000"/>
                </a:solidFill>
                <a:latin typeface="Courier New" charset="0"/>
              </a:rPr>
              <a:t>ifstream</a:t>
            </a:r>
            <a:r>
              <a:rPr lang="en-US" altLang="zh-CN" sz="2200" b="0" dirty="0"/>
              <a:t> (i.e., </a:t>
            </a:r>
            <a:r>
              <a:rPr lang="en-US" altLang="zh-CN" sz="2200" b="0" dirty="0">
                <a:solidFill>
                  <a:srgbClr val="FF0000"/>
                </a:solidFill>
              </a:rPr>
              <a:t>i</a:t>
            </a:r>
            <a:r>
              <a:rPr lang="en-US" altLang="zh-CN" sz="2200" b="0" dirty="0"/>
              <a:t>nput </a:t>
            </a:r>
            <a:r>
              <a:rPr lang="en-US" altLang="zh-CN" sz="2200" b="0" dirty="0">
                <a:solidFill>
                  <a:srgbClr val="FF0000"/>
                </a:solidFill>
              </a:rPr>
              <a:t>f</a:t>
            </a:r>
            <a:r>
              <a:rPr lang="en-US" altLang="zh-CN" sz="2200" b="0" dirty="0"/>
              <a:t>ile </a:t>
            </a:r>
            <a:r>
              <a:rPr lang="en-US" altLang="zh-CN" sz="2200" b="0" dirty="0">
                <a:solidFill>
                  <a:srgbClr val="FF0000"/>
                </a:solidFill>
              </a:rPr>
              <a:t>stream</a:t>
            </a:r>
            <a:r>
              <a:rPr lang="en-US" altLang="zh-CN" sz="2200" b="0" dirty="0"/>
              <a:t>) object that is tied to the data in the file by declaring a stream variable to refer to the file.</a:t>
            </a:r>
          </a:p>
          <a:p>
            <a:pPr marL="715963" lvl="1" indent="-358775">
              <a:lnSpc>
                <a:spcPct val="85000"/>
              </a:lnSpc>
              <a:spcAft>
                <a:spcPct val="50000"/>
              </a:spcAft>
              <a:buFont typeface="+mj-lt"/>
              <a:buAutoNum type="arabicPeriod"/>
            </a:pPr>
            <a:r>
              <a:rPr lang="en-US" altLang="zh-CN" sz="2200" b="0" dirty="0"/>
              <a:t>Call the </a:t>
            </a:r>
            <a:r>
              <a:rPr lang="en-US" altLang="zh-CN" sz="2200" dirty="0">
                <a:solidFill>
                  <a:srgbClr val="FF0000"/>
                </a:solidFill>
                <a:latin typeface="Courier New" charset="0"/>
              </a:rPr>
              <a:t>open</a:t>
            </a:r>
            <a:r>
              <a:rPr lang="en-US" altLang="zh-CN" sz="2200" b="0" dirty="0"/>
              <a:t> method for the stream.  This phase of the process is called </a:t>
            </a:r>
            <a:r>
              <a:rPr lang="en-US" altLang="zh-CN" sz="2200" i="1" dirty="0">
                <a:solidFill>
                  <a:srgbClr val="FF0000"/>
                </a:solidFill>
              </a:rPr>
              <a:t>opening the file</a:t>
            </a:r>
            <a:r>
              <a:rPr lang="en-US" altLang="zh-CN" sz="2200" b="0" i="1" dirty="0"/>
              <a:t>.</a:t>
            </a:r>
            <a:r>
              <a:rPr lang="en-US" altLang="zh-CN" sz="2200" b="0" dirty="0"/>
              <a:t>  For historical reasons, the argument to </a:t>
            </a:r>
            <a:r>
              <a:rPr lang="en-US" altLang="zh-CN" sz="2200" dirty="0">
                <a:latin typeface="Courier New" charset="0"/>
              </a:rPr>
              <a:t>open</a:t>
            </a:r>
            <a:r>
              <a:rPr lang="en-US" altLang="zh-CN" sz="2200" b="0" dirty="0"/>
              <a:t> is a </a:t>
            </a:r>
            <a:r>
              <a:rPr lang="en-US" altLang="zh-CN" sz="2200" b="0" dirty="0">
                <a:solidFill>
                  <a:srgbClr val="FF0000"/>
                </a:solidFill>
              </a:rPr>
              <a:t>C string literal</a:t>
            </a:r>
            <a:r>
              <a:rPr lang="en-US" altLang="zh-CN" sz="2200" b="0" dirty="0"/>
              <a:t> rather than a </a:t>
            </a:r>
            <a:r>
              <a:rPr lang="en-US" altLang="zh-CN" sz="2200" b="0" dirty="0">
                <a:solidFill>
                  <a:srgbClr val="FF0000"/>
                </a:solidFill>
              </a:rPr>
              <a:t>C++ string object</a:t>
            </a:r>
            <a:r>
              <a:rPr lang="en-US" altLang="zh-CN" sz="2200" b="0" dirty="0"/>
              <a:t>.</a:t>
            </a:r>
          </a:p>
          <a:p>
            <a:pPr marL="715963" lvl="1" indent="-358775">
              <a:lnSpc>
                <a:spcPct val="85000"/>
              </a:lnSpc>
              <a:spcAft>
                <a:spcPct val="50000"/>
              </a:spcAft>
              <a:buFont typeface="+mj-lt"/>
              <a:buAutoNum type="arabicPeriod"/>
            </a:pPr>
            <a:r>
              <a:rPr lang="en-US" altLang="zh-CN" sz="2200" b="0" dirty="0"/>
              <a:t>Call the </a:t>
            </a:r>
            <a:r>
              <a:rPr lang="en-US" altLang="zh-CN" sz="2200" b="0" dirty="0">
                <a:solidFill>
                  <a:srgbClr val="FF0000"/>
                </a:solidFill>
              </a:rPr>
              <a:t>methods</a:t>
            </a:r>
            <a:r>
              <a:rPr lang="en-US" altLang="zh-CN" sz="2200" b="0" dirty="0"/>
              <a:t> provided by the </a:t>
            </a:r>
            <a:r>
              <a:rPr lang="en-US" altLang="zh-CN" sz="2200" dirty="0" err="1">
                <a:latin typeface="Courier New" charset="0"/>
              </a:rPr>
              <a:t>ifstream</a:t>
            </a:r>
            <a:r>
              <a:rPr lang="en-US" altLang="zh-CN" sz="2200" b="0" dirty="0"/>
              <a:t> class to read data from the file in sequential order.  The text of the file can be read in several ways, including character by character or line by line.</a:t>
            </a:r>
          </a:p>
          <a:p>
            <a:pPr marL="715963" lvl="1" indent="-358775">
              <a:lnSpc>
                <a:spcPct val="85000"/>
              </a:lnSpc>
              <a:spcAft>
                <a:spcPct val="50000"/>
              </a:spcAft>
              <a:buFont typeface="+mj-lt"/>
              <a:buAutoNum type="arabicPeriod"/>
            </a:pPr>
            <a:r>
              <a:rPr lang="en-US" altLang="zh-CN" sz="2200" b="0" dirty="0"/>
              <a:t>Break the association between the reader and the file by calling the stream’s </a:t>
            </a:r>
            <a:r>
              <a:rPr lang="en-US" altLang="zh-CN" sz="2200" dirty="0">
                <a:solidFill>
                  <a:srgbClr val="FF0000"/>
                </a:solidFill>
                <a:latin typeface="Courier New" charset="0"/>
              </a:rPr>
              <a:t>close</a:t>
            </a:r>
            <a:r>
              <a:rPr lang="en-US" altLang="zh-CN" sz="2200" b="0" dirty="0"/>
              <a:t> method, which is called </a:t>
            </a:r>
            <a:r>
              <a:rPr lang="en-US" altLang="zh-CN" sz="2200" i="1" dirty="0">
                <a:solidFill>
                  <a:srgbClr val="FF0000"/>
                </a:solidFill>
              </a:rPr>
              <a:t>closing the file</a:t>
            </a:r>
            <a:r>
              <a:rPr lang="en-US" altLang="zh-CN" sz="2200" b="0" dirty="0"/>
              <a:t>.  This is </a:t>
            </a:r>
            <a:r>
              <a:rPr lang="en-US" altLang="zh-CN" sz="2200" b="0" dirty="0">
                <a:solidFill>
                  <a:srgbClr val="FF0000"/>
                </a:solidFill>
              </a:rPr>
              <a:t>important</a:t>
            </a:r>
            <a:r>
              <a:rPr lang="en-US" altLang="zh-CN" sz="2200" b="0" dirty="0"/>
              <a:t> because before you close the file, no one else can use the file.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597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597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95971">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597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Using Text Files</a:t>
            </a:r>
          </a:p>
        </p:txBody>
      </p:sp>
      <p:pic>
        <p:nvPicPr>
          <p:cNvPr id="2" name="Picture 1"/>
          <p:cNvPicPr>
            <a:picLocks noChangeAspect="1"/>
          </p:cNvPicPr>
          <p:nvPr/>
        </p:nvPicPr>
        <p:blipFill>
          <a:blip r:embed="rId3"/>
          <a:stretch>
            <a:fillRect/>
          </a:stretch>
        </p:blipFill>
        <p:spPr>
          <a:xfrm>
            <a:off x="0" y="1106209"/>
            <a:ext cx="9144000" cy="5751791"/>
          </a:xfrm>
          <a:prstGeom prst="rect">
            <a:avLst/>
          </a:prstGeom>
        </p:spPr>
      </p:pic>
    </p:spTree>
    <p:extLst>
      <p:ext uri="{BB962C8B-B14F-4D97-AF65-F5344CB8AC3E}">
        <p14:creationId xmlns:p14="http://schemas.microsoft.com/office/powerpoint/2010/main" val="16484485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Using Text Files</a:t>
            </a:r>
          </a:p>
        </p:txBody>
      </p:sp>
      <p:pic>
        <p:nvPicPr>
          <p:cNvPr id="5" name="Picture 4"/>
          <p:cNvPicPr>
            <a:picLocks noChangeAspect="1"/>
          </p:cNvPicPr>
          <p:nvPr/>
        </p:nvPicPr>
        <p:blipFill>
          <a:blip r:embed="rId3"/>
          <a:stretch>
            <a:fillRect/>
          </a:stretch>
        </p:blipFill>
        <p:spPr>
          <a:xfrm>
            <a:off x="0" y="1247635"/>
            <a:ext cx="9144000" cy="5153165"/>
          </a:xfrm>
          <a:prstGeom prst="rect">
            <a:avLst/>
          </a:prstGeom>
        </p:spPr>
      </p:pic>
    </p:spTree>
    <p:extLst>
      <p:ext uri="{BB962C8B-B14F-4D97-AF65-F5344CB8AC3E}">
        <p14:creationId xmlns:p14="http://schemas.microsoft.com/office/powerpoint/2010/main" val="1072713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descr="Simpio.png"/>
          <p:cNvPicPr>
            <a:picLocks noChangeAspect="1"/>
          </p:cNvPicPr>
          <p:nvPr/>
        </p:nvPicPr>
        <p:blipFill>
          <a:blip r:embed="rId3"/>
          <a:stretch>
            <a:fillRect/>
          </a:stretch>
        </p:blipFill>
        <p:spPr>
          <a:xfrm>
            <a:off x="470694" y="1062514"/>
            <a:ext cx="8202612" cy="9848606"/>
          </a:xfrm>
          <a:prstGeom prst="rect">
            <a:avLst/>
          </a:prstGeom>
        </p:spPr>
      </p:pic>
      <p:sp>
        <p:nvSpPr>
          <p:cNvPr id="36"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37" name="Rectangle 5"/>
          <p:cNvSpPr>
            <a:spLocks noChangeArrowheads="1"/>
          </p:cNvSpPr>
          <p:nvPr/>
        </p:nvSpPr>
        <p:spPr bwMode="auto">
          <a:xfrm>
            <a:off x="0" y="6400800"/>
            <a:ext cx="9131300" cy="457200"/>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5027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latin typeface="Times New Roman" charset="0"/>
              </a:rPr>
              <a:t>The </a:t>
            </a:r>
            <a:r>
              <a:rPr lang="en-US" sz="3600" b="1" dirty="0" err="1">
                <a:solidFill>
                  <a:srgbClr val="FF0000"/>
                </a:solidFill>
                <a:latin typeface="Courier New" charset="0"/>
              </a:rPr>
              <a:t>simpio.h</a:t>
            </a:r>
            <a:r>
              <a:rPr lang="en-US" sz="4000" dirty="0">
                <a:solidFill>
                  <a:srgbClr val="FF0000"/>
                </a:solidFill>
                <a:latin typeface="Times New Roman" charset="0"/>
              </a:rPr>
              <a:t> Interface</a:t>
            </a:r>
          </a:p>
        </p:txBody>
      </p:sp>
      <p:sp>
        <p:nvSpPr>
          <p:cNvPr id="2" name="Rectangle 1"/>
          <p:cNvSpPr/>
          <p:nvPr/>
        </p:nvSpPr>
        <p:spPr>
          <a:xfrm>
            <a:off x="4892326" y="1062514"/>
            <a:ext cx="3584636" cy="307777"/>
          </a:xfrm>
          <a:prstGeom prst="rect">
            <a:avLst/>
          </a:prstGeom>
        </p:spPr>
        <p:txBody>
          <a:bodyPr wrap="none">
            <a:spAutoFit/>
          </a:bodyPr>
          <a:lstStyle/>
          <a:p>
            <a:r>
              <a:rPr lang="en-US" b="0" dirty="0"/>
              <a:t>https://stanford.edu/~stepp/cppdoc/simpio.html</a:t>
            </a:r>
          </a:p>
        </p:txBody>
      </p:sp>
    </p:spTree>
    <p:extLst>
      <p:ext uri="{BB962C8B-B14F-4D97-AF65-F5344CB8AC3E}">
        <p14:creationId xmlns:p14="http://schemas.microsoft.com/office/powerpoint/2010/main" val="3043568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 3.33333E-6 L 0 -0.49514 " pathEditMode="relative" rAng="0" ptsTypes="AA">
                                      <p:cBhvr>
                                        <p:cTn id="6" dur="2000" fill="hold"/>
                                        <p:tgtEl>
                                          <p:spTgt spid="35"/>
                                        </p:tgtEl>
                                        <p:attrNameLst>
                                          <p:attrName>ppt_x</p:attrName>
                                          <p:attrName>ppt_y</p:attrName>
                                        </p:attrNameLst>
                                      </p:cBhvr>
                                      <p:rCtr x="0" y="-24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descr="Simpio.png"/>
          <p:cNvPicPr>
            <a:picLocks noChangeAspect="1"/>
          </p:cNvPicPr>
          <p:nvPr/>
        </p:nvPicPr>
        <p:blipFill>
          <a:blip r:embed="rId3"/>
          <a:stretch>
            <a:fillRect/>
          </a:stretch>
        </p:blipFill>
        <p:spPr>
          <a:xfrm>
            <a:off x="541782" y="1062514"/>
            <a:ext cx="8060436" cy="11183112"/>
          </a:xfrm>
          <a:prstGeom prst="rect">
            <a:avLst/>
          </a:prstGeom>
        </p:spPr>
      </p:pic>
      <p:sp>
        <p:nvSpPr>
          <p:cNvPr id="36" name="Rectangle 4"/>
          <p:cNvSpPr>
            <a:spLocks noChangeArrowheads="1"/>
          </p:cNvSpPr>
          <p:nvPr/>
        </p:nvSpPr>
        <p:spPr bwMode="auto">
          <a:xfrm>
            <a:off x="0" y="0"/>
            <a:ext cx="9131300" cy="107899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37" name="Rectangle 5"/>
          <p:cNvSpPr>
            <a:spLocks noChangeArrowheads="1"/>
          </p:cNvSpPr>
          <p:nvPr/>
        </p:nvSpPr>
        <p:spPr bwMode="auto">
          <a:xfrm>
            <a:off x="0" y="6705600"/>
            <a:ext cx="9131300" cy="152400"/>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5027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latin typeface="Times New Roman" charset="0"/>
              </a:rPr>
              <a:t>The </a:t>
            </a:r>
            <a:r>
              <a:rPr lang="en-US" sz="3600" b="1" dirty="0" err="1">
                <a:solidFill>
                  <a:srgbClr val="FF0000"/>
                </a:solidFill>
                <a:latin typeface="Courier New" charset="0"/>
              </a:rPr>
              <a:t>filelib.h</a:t>
            </a:r>
            <a:r>
              <a:rPr lang="en-US" sz="3600" b="1" dirty="0">
                <a:solidFill>
                  <a:srgbClr val="FF0000"/>
                </a:solidFill>
                <a:latin typeface="Courier New" charset="0"/>
              </a:rPr>
              <a:t> </a:t>
            </a:r>
            <a:r>
              <a:rPr lang="en-US" sz="4000" dirty="0">
                <a:solidFill>
                  <a:srgbClr val="FF0000"/>
                </a:solidFill>
                <a:latin typeface="Times New Roman" charset="0"/>
              </a:rPr>
              <a:t>Interface</a:t>
            </a:r>
          </a:p>
        </p:txBody>
      </p:sp>
      <p:sp>
        <p:nvSpPr>
          <p:cNvPr id="2" name="Rectangle 1"/>
          <p:cNvSpPr/>
          <p:nvPr/>
        </p:nvSpPr>
        <p:spPr>
          <a:xfrm>
            <a:off x="4876800" y="1052889"/>
            <a:ext cx="3523722" cy="307777"/>
          </a:xfrm>
          <a:prstGeom prst="rect">
            <a:avLst/>
          </a:prstGeom>
        </p:spPr>
        <p:txBody>
          <a:bodyPr wrap="none">
            <a:spAutoFit/>
          </a:bodyPr>
          <a:lstStyle/>
          <a:p>
            <a:r>
              <a:rPr lang="en-US" b="0" dirty="0"/>
              <a:t>https://stanford.edu/~stepp/cppdoc/filelib.html</a:t>
            </a:r>
          </a:p>
        </p:txBody>
      </p:sp>
    </p:spTree>
    <p:extLst>
      <p:ext uri="{BB962C8B-B14F-4D97-AF65-F5344CB8AC3E}">
        <p14:creationId xmlns:p14="http://schemas.microsoft.com/office/powerpoint/2010/main" val="2034231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 1.11111E-6 L 0 -0.77014 " pathEditMode="relative" rAng="0" ptsTypes="AA">
                                      <p:cBhvr>
                                        <p:cTn id="6" dur="2000" fill="hold"/>
                                        <p:tgtEl>
                                          <p:spTgt spid="35"/>
                                        </p:tgtEl>
                                        <p:attrNameLst>
                                          <p:attrName>ppt_x</p:attrName>
                                          <p:attrName>ppt_y</p:attrName>
                                        </p:attrNameLst>
                                      </p:cBhvr>
                                      <p:rCtr x="0" y="-3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xfrm>
            <a:off x="0" y="76200"/>
            <a:ext cx="9144000" cy="1143000"/>
          </a:xfrm>
          <a:noFill/>
        </p:spPr>
        <p:txBody>
          <a:bodyPr/>
          <a:lstStyle/>
          <a:p>
            <a:r>
              <a:rPr lang="en-US" sz="4000" dirty="0">
                <a:solidFill>
                  <a:srgbClr val="FF0000"/>
                </a:solidFill>
                <a:latin typeface="Times New Roman" pitchFamily="1" charset="0"/>
              </a:rPr>
              <a:t>Web Documentation for </a:t>
            </a:r>
            <a:r>
              <a:rPr lang="en-US" sz="3600" b="1" dirty="0" err="1">
                <a:solidFill>
                  <a:srgbClr val="FF0000"/>
                </a:solidFill>
                <a:latin typeface="Courier New"/>
                <a:cs typeface="Courier New"/>
              </a:rPr>
              <a:t>filelib.h</a:t>
            </a:r>
            <a:endParaRPr lang="en-US" b="1" dirty="0">
              <a:solidFill>
                <a:schemeClr val="tx1"/>
              </a:solidFill>
              <a:latin typeface="Courier New"/>
              <a:cs typeface="Courier New"/>
            </a:endParaRPr>
          </a:p>
        </p:txBody>
      </p:sp>
      <p:sp>
        <p:nvSpPr>
          <p:cNvPr id="59395" name="Rectangle 3"/>
          <p:cNvSpPr>
            <a:spLocks noChangeArrowheads="1"/>
          </p:cNvSpPr>
          <p:nvPr/>
        </p:nvSpPr>
        <p:spPr bwMode="auto">
          <a:xfrm>
            <a:off x="290513" y="1160463"/>
            <a:ext cx="8575675" cy="53943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p>
        </p:txBody>
      </p:sp>
      <p:sp>
        <p:nvSpPr>
          <p:cNvPr id="59396" name="Rectangle 4"/>
          <p:cNvSpPr>
            <a:spLocks noChangeArrowheads="1"/>
          </p:cNvSpPr>
          <p:nvPr/>
        </p:nvSpPr>
        <p:spPr bwMode="auto">
          <a:xfrm>
            <a:off x="406400" y="2089863"/>
            <a:ext cx="8356600" cy="361950"/>
          </a:xfrm>
          <a:prstGeom prst="rect">
            <a:avLst/>
          </a:prstGeom>
          <a:solidFill>
            <a:srgbClr val="CCCCFF"/>
          </a:solidFill>
          <a:ln w="19050">
            <a:solidFill>
              <a:srgbClr val="999999"/>
            </a:solidFill>
            <a:miter lim="800000"/>
            <a:headEnd/>
            <a:tailEnd/>
          </a:ln>
        </p:spPr>
        <p:txBody>
          <a:bodyPr wrap="none" anchor="ctr">
            <a:prstTxWarp prst="textNoShape">
              <a:avLst/>
            </a:prstTxWarp>
          </a:bodyPr>
          <a:lstStyle/>
          <a:p>
            <a:r>
              <a:rPr lang="en-US" sz="1800" b="1" i="0" dirty="0"/>
              <a:t>Function Detail</a:t>
            </a:r>
            <a:endParaRPr lang="en-US" sz="2400" i="0" dirty="0"/>
          </a:p>
        </p:txBody>
      </p:sp>
      <p:sp>
        <p:nvSpPr>
          <p:cNvPr id="59398" name="Text Box 6"/>
          <p:cNvSpPr txBox="1">
            <a:spLocks noChangeArrowheads="1"/>
          </p:cNvSpPr>
          <p:nvPr/>
        </p:nvSpPr>
        <p:spPr bwMode="auto">
          <a:xfrm>
            <a:off x="381000" y="2478800"/>
            <a:ext cx="6870700" cy="539635"/>
          </a:xfrm>
          <a:prstGeom prst="rect">
            <a:avLst/>
          </a:prstGeom>
          <a:noFill/>
          <a:ln w="9525">
            <a:noFill/>
            <a:miter lim="800000"/>
            <a:headEnd/>
            <a:tailEnd/>
          </a:ln>
        </p:spPr>
        <p:txBody>
          <a:bodyPr>
            <a:prstTxWarp prst="textNoShape">
              <a:avLst/>
            </a:prstTxWarp>
            <a:spAutoFit/>
          </a:bodyPr>
          <a:lstStyle/>
          <a:p>
            <a:pPr>
              <a:lnSpc>
                <a:spcPct val="90000"/>
              </a:lnSpc>
              <a:spcBef>
                <a:spcPct val="50000"/>
              </a:spcBef>
            </a:pPr>
            <a:r>
              <a:rPr lang="en-US" sz="1600" dirty="0">
                <a:latin typeface="Courier New"/>
                <a:cs typeface="Courier New"/>
              </a:rPr>
              <a:t>bool </a:t>
            </a:r>
            <a:r>
              <a:rPr lang="en-US" sz="1600" dirty="0" err="1">
                <a:latin typeface="Courier New"/>
                <a:cs typeface="Courier New"/>
              </a:rPr>
              <a:t>openFile</a:t>
            </a:r>
            <a:r>
              <a:rPr lang="en-US" sz="1600" dirty="0">
                <a:latin typeface="Courier New"/>
                <a:cs typeface="Courier New"/>
              </a:rPr>
              <a:t>(</a:t>
            </a:r>
            <a:r>
              <a:rPr lang="en-US" sz="1600" dirty="0" err="1">
                <a:latin typeface="Courier New"/>
                <a:cs typeface="Courier New"/>
              </a:rPr>
              <a:t>ifstream</a:t>
            </a:r>
            <a:r>
              <a:rPr lang="en-US" sz="1600" dirty="0">
                <a:latin typeface="Courier New"/>
                <a:cs typeface="Courier New"/>
              </a:rPr>
              <a:t> &amp; stream, string filename);</a:t>
            </a:r>
          </a:p>
          <a:p>
            <a:pPr>
              <a:lnSpc>
                <a:spcPct val="90000"/>
              </a:lnSpc>
              <a:spcBef>
                <a:spcPts val="0"/>
              </a:spcBef>
            </a:pPr>
            <a:r>
              <a:rPr lang="en-US" sz="1600" dirty="0" err="1">
                <a:latin typeface="Courier New"/>
                <a:cs typeface="Courier New"/>
              </a:rPr>
              <a:t>bool</a:t>
            </a:r>
            <a:r>
              <a:rPr lang="en-US" sz="1600" dirty="0">
                <a:latin typeface="Courier New"/>
                <a:cs typeface="Courier New"/>
              </a:rPr>
              <a:t> </a:t>
            </a:r>
            <a:r>
              <a:rPr lang="en-US" sz="1600" dirty="0" err="1">
                <a:latin typeface="Courier New"/>
                <a:cs typeface="Courier New"/>
              </a:rPr>
              <a:t>openFile(ofstream</a:t>
            </a:r>
            <a:r>
              <a:rPr lang="en-US" sz="1600" dirty="0">
                <a:latin typeface="Courier New"/>
                <a:cs typeface="Courier New"/>
              </a:rPr>
              <a:t> &amp; stream, string filename);</a:t>
            </a:r>
            <a:endParaRPr lang="en-US" sz="1600" b="1" i="0" dirty="0">
              <a:latin typeface="Courier New"/>
              <a:cs typeface="Courier New"/>
            </a:endParaRPr>
          </a:p>
        </p:txBody>
      </p:sp>
      <p:sp>
        <p:nvSpPr>
          <p:cNvPr id="59399" name="Text Box 7"/>
          <p:cNvSpPr txBox="1">
            <a:spLocks noChangeArrowheads="1"/>
          </p:cNvSpPr>
          <p:nvPr/>
        </p:nvSpPr>
        <p:spPr bwMode="auto">
          <a:xfrm>
            <a:off x="749300" y="2991563"/>
            <a:ext cx="7531100" cy="982833"/>
          </a:xfrm>
          <a:prstGeom prst="rect">
            <a:avLst/>
          </a:prstGeom>
          <a:noFill/>
          <a:ln w="9525">
            <a:noFill/>
            <a:miter lim="800000"/>
            <a:headEnd/>
            <a:tailEnd/>
          </a:ln>
        </p:spPr>
        <p:txBody>
          <a:bodyPr wrap="square">
            <a:prstTxWarp prst="textNoShape">
              <a:avLst/>
            </a:prstTxWarp>
            <a:spAutoFit/>
          </a:bodyPr>
          <a:lstStyle/>
          <a:p>
            <a:pPr>
              <a:lnSpc>
                <a:spcPct val="90000"/>
              </a:lnSpc>
            </a:pPr>
            <a:r>
              <a:rPr lang="en-US" sz="1600" b="0" dirty="0"/>
              <a:t>Opens the </a:t>
            </a:r>
            <a:r>
              <a:rPr lang="en-US" sz="1600" b="0" dirty="0" err="1"/>
              <a:t>filestream</a:t>
            </a:r>
            <a:r>
              <a:rPr lang="en-US" sz="1600" b="0" dirty="0"/>
              <a:t> </a:t>
            </a:r>
            <a:r>
              <a:rPr lang="en-US" dirty="0">
                <a:latin typeface="Courier New"/>
                <a:cs typeface="Courier New"/>
              </a:rPr>
              <a:t>stream</a:t>
            </a:r>
            <a:r>
              <a:rPr lang="en-US" sz="1600" b="0" dirty="0"/>
              <a:t> using the specified </a:t>
            </a:r>
            <a:r>
              <a:rPr lang="en-US" dirty="0">
                <a:latin typeface="Courier New"/>
                <a:cs typeface="Courier New"/>
              </a:rPr>
              <a:t>filename</a:t>
            </a:r>
            <a:r>
              <a:rPr lang="en-US" sz="1600" b="0" dirty="0"/>
              <a:t>. This function is similar to the </a:t>
            </a:r>
            <a:r>
              <a:rPr lang="en-US" dirty="0">
                <a:latin typeface="Courier New"/>
                <a:cs typeface="Courier New"/>
              </a:rPr>
              <a:t>open</a:t>
            </a:r>
            <a:r>
              <a:rPr lang="en-US" sz="1600" b="0" dirty="0"/>
              <a:t> method of the stream classes, but uses a C++ </a:t>
            </a:r>
            <a:r>
              <a:rPr lang="en-US" dirty="0">
                <a:latin typeface="Courier New"/>
                <a:cs typeface="Courier New"/>
              </a:rPr>
              <a:t>string</a:t>
            </a:r>
            <a:r>
              <a:rPr lang="en-US" sz="1600" b="0" dirty="0"/>
              <a:t> object instead of the older</a:t>
            </a:r>
          </a:p>
          <a:p>
            <a:pPr>
              <a:lnSpc>
                <a:spcPct val="90000"/>
              </a:lnSpc>
            </a:pPr>
            <a:r>
              <a:rPr lang="en-US" sz="1600" b="0" dirty="0"/>
              <a:t>C-style string. If the operation succeeds, </a:t>
            </a:r>
            <a:r>
              <a:rPr lang="en-US" dirty="0" err="1">
                <a:latin typeface="Courier New"/>
                <a:cs typeface="Courier New"/>
              </a:rPr>
              <a:t>openFile</a:t>
            </a:r>
            <a:r>
              <a:rPr lang="en-US" sz="1600" b="0" dirty="0"/>
              <a:t> returns </a:t>
            </a:r>
            <a:r>
              <a:rPr lang="en-US" dirty="0">
                <a:latin typeface="Courier New"/>
                <a:cs typeface="Courier New"/>
              </a:rPr>
              <a:t>true</a:t>
            </a:r>
            <a:r>
              <a:rPr lang="en-US" sz="1600" b="0" dirty="0"/>
              <a:t>; if it fails, </a:t>
            </a:r>
            <a:r>
              <a:rPr lang="en-US" dirty="0" err="1">
                <a:latin typeface="Courier New"/>
                <a:cs typeface="Courier New"/>
              </a:rPr>
              <a:t>openFile</a:t>
            </a:r>
            <a:r>
              <a:rPr lang="en-US" sz="1600" b="0" dirty="0"/>
              <a:t> sets the failure flag in the stream and returns </a:t>
            </a:r>
            <a:r>
              <a:rPr lang="en-US" dirty="0">
                <a:latin typeface="Courier New"/>
                <a:cs typeface="Courier New"/>
              </a:rPr>
              <a:t>false</a:t>
            </a:r>
            <a:r>
              <a:rPr lang="en-US" sz="1600" b="0" dirty="0"/>
              <a:t>.</a:t>
            </a:r>
            <a:endParaRPr lang="en-US" sz="1600" b="0" i="0" dirty="0"/>
          </a:p>
        </p:txBody>
      </p:sp>
      <p:sp>
        <p:nvSpPr>
          <p:cNvPr id="25" name="Line 18"/>
          <p:cNvSpPr>
            <a:spLocks noChangeShapeType="1"/>
          </p:cNvSpPr>
          <p:nvPr/>
        </p:nvSpPr>
        <p:spPr bwMode="auto">
          <a:xfrm>
            <a:off x="381000" y="4523500"/>
            <a:ext cx="8370888" cy="0"/>
          </a:xfrm>
          <a:prstGeom prst="line">
            <a:avLst/>
          </a:prstGeom>
          <a:noFill/>
          <a:ln w="19050">
            <a:solidFill>
              <a:srgbClr val="999999"/>
            </a:solidFill>
            <a:round/>
            <a:headEnd/>
            <a:tailEnd/>
          </a:ln>
        </p:spPr>
        <p:txBody>
          <a:bodyPr wrap="none" anchor="ctr">
            <a:prstTxWarp prst="textNoShape">
              <a:avLst/>
            </a:prstTxWarp>
          </a:bodyPr>
          <a:lstStyle/>
          <a:p>
            <a:endParaRPr lang="en-US"/>
          </a:p>
        </p:txBody>
      </p:sp>
      <p:sp>
        <p:nvSpPr>
          <p:cNvPr id="26" name="Text Box 7"/>
          <p:cNvSpPr txBox="1">
            <a:spLocks noChangeArrowheads="1"/>
          </p:cNvSpPr>
          <p:nvPr/>
        </p:nvSpPr>
        <p:spPr bwMode="auto">
          <a:xfrm>
            <a:off x="748695" y="3921667"/>
            <a:ext cx="7753350" cy="761234"/>
          </a:xfrm>
          <a:prstGeom prst="rect">
            <a:avLst/>
          </a:prstGeom>
          <a:noFill/>
          <a:ln w="9525">
            <a:noFill/>
            <a:miter lim="800000"/>
            <a:headEnd/>
            <a:tailEnd/>
          </a:ln>
        </p:spPr>
        <p:txBody>
          <a:bodyPr>
            <a:prstTxWarp prst="textNoShape">
              <a:avLst/>
            </a:prstTxWarp>
            <a:spAutoFit/>
          </a:bodyPr>
          <a:lstStyle/>
          <a:p>
            <a:pPr>
              <a:lnSpc>
                <a:spcPct val="90000"/>
              </a:lnSpc>
            </a:pPr>
            <a:r>
              <a:rPr lang="en-US" sz="1600" b="0" dirty="0"/>
              <a:t>Usage:</a:t>
            </a:r>
          </a:p>
          <a:p>
            <a:pPr>
              <a:lnSpc>
                <a:spcPct val="90000"/>
              </a:lnSpc>
            </a:pPr>
            <a:r>
              <a:rPr lang="en-US" b="0" dirty="0">
                <a:latin typeface="Courier New"/>
                <a:cs typeface="Courier New"/>
              </a:rPr>
              <a:t>   </a:t>
            </a:r>
            <a:r>
              <a:rPr lang="en-US" dirty="0">
                <a:latin typeface="Courier New"/>
                <a:cs typeface="Courier New"/>
              </a:rPr>
              <a:t>if (</a:t>
            </a:r>
            <a:r>
              <a:rPr lang="en-US" dirty="0" err="1">
                <a:latin typeface="Courier New"/>
                <a:cs typeface="Courier New"/>
              </a:rPr>
              <a:t>openFile(stream</a:t>
            </a:r>
            <a:r>
              <a:rPr lang="en-US" dirty="0">
                <a:latin typeface="Courier New"/>
                <a:cs typeface="Courier New"/>
              </a:rPr>
              <a:t>, filename)) ...</a:t>
            </a:r>
            <a:endParaRPr lang="en-US" b="0" dirty="0">
              <a:latin typeface="Courier New"/>
              <a:cs typeface="Courier New"/>
            </a:endParaRPr>
          </a:p>
          <a:p>
            <a:pPr>
              <a:lnSpc>
                <a:spcPct val="90000"/>
              </a:lnSpc>
            </a:pPr>
            <a:endParaRPr lang="en-US" sz="1600" i="0" dirty="0"/>
          </a:p>
        </p:txBody>
      </p:sp>
      <p:sp>
        <p:nvSpPr>
          <p:cNvPr id="27" name="Text Box 6"/>
          <p:cNvSpPr txBox="1">
            <a:spLocks noChangeArrowheads="1"/>
          </p:cNvSpPr>
          <p:nvPr/>
        </p:nvSpPr>
        <p:spPr bwMode="auto">
          <a:xfrm>
            <a:off x="383420" y="4529199"/>
            <a:ext cx="8277980" cy="539635"/>
          </a:xfrm>
          <a:prstGeom prst="rect">
            <a:avLst/>
          </a:prstGeom>
          <a:noFill/>
          <a:ln w="9525">
            <a:noFill/>
            <a:miter lim="800000"/>
            <a:headEnd/>
            <a:tailEnd/>
          </a:ln>
        </p:spPr>
        <p:txBody>
          <a:bodyPr wrap="square">
            <a:prstTxWarp prst="textNoShape">
              <a:avLst/>
            </a:prstTxWarp>
            <a:spAutoFit/>
          </a:bodyPr>
          <a:lstStyle/>
          <a:p>
            <a:pPr>
              <a:lnSpc>
                <a:spcPct val="90000"/>
              </a:lnSpc>
              <a:spcBef>
                <a:spcPct val="50000"/>
              </a:spcBef>
            </a:pPr>
            <a:r>
              <a:rPr lang="en-US" sz="1600" dirty="0">
                <a:latin typeface="Courier New"/>
                <a:cs typeface="Courier New"/>
              </a:rPr>
              <a:t>string </a:t>
            </a:r>
            <a:r>
              <a:rPr lang="en-US" sz="1600" dirty="0" err="1">
                <a:latin typeface="Courier New"/>
                <a:cs typeface="Courier New"/>
              </a:rPr>
              <a:t>promptUserForFile</a:t>
            </a:r>
            <a:r>
              <a:rPr lang="en-US" sz="1600" dirty="0">
                <a:latin typeface="Courier New"/>
                <a:cs typeface="Courier New"/>
              </a:rPr>
              <a:t>(</a:t>
            </a:r>
            <a:r>
              <a:rPr lang="en-US" sz="1600" dirty="0" err="1">
                <a:latin typeface="Courier New"/>
                <a:cs typeface="Courier New"/>
              </a:rPr>
              <a:t>ifstream</a:t>
            </a:r>
            <a:r>
              <a:rPr lang="en-US" sz="1600" dirty="0">
                <a:latin typeface="Courier New"/>
                <a:cs typeface="Courier New"/>
              </a:rPr>
              <a:t> &amp; stream, string prompt = "");</a:t>
            </a:r>
          </a:p>
          <a:p>
            <a:pPr>
              <a:lnSpc>
                <a:spcPct val="90000"/>
              </a:lnSpc>
              <a:spcBef>
                <a:spcPts val="0"/>
              </a:spcBef>
            </a:pPr>
            <a:r>
              <a:rPr lang="en-US" sz="1600" dirty="0">
                <a:latin typeface="Courier New"/>
                <a:cs typeface="Courier New"/>
              </a:rPr>
              <a:t>string </a:t>
            </a:r>
            <a:r>
              <a:rPr lang="en-US" sz="1600" dirty="0" err="1">
                <a:latin typeface="Courier New"/>
                <a:cs typeface="Courier New"/>
              </a:rPr>
              <a:t>promptUserForFile(ofstream</a:t>
            </a:r>
            <a:r>
              <a:rPr lang="en-US" sz="1600" dirty="0">
                <a:latin typeface="Courier New"/>
                <a:cs typeface="Courier New"/>
              </a:rPr>
              <a:t> &amp; stream, string prompt = "");</a:t>
            </a:r>
          </a:p>
        </p:txBody>
      </p:sp>
      <p:sp>
        <p:nvSpPr>
          <p:cNvPr id="28" name="Text Box 7"/>
          <p:cNvSpPr txBox="1">
            <a:spLocks noChangeArrowheads="1"/>
          </p:cNvSpPr>
          <p:nvPr/>
        </p:nvSpPr>
        <p:spPr bwMode="auto">
          <a:xfrm>
            <a:off x="751720" y="5041962"/>
            <a:ext cx="7528680" cy="982833"/>
          </a:xfrm>
          <a:prstGeom prst="rect">
            <a:avLst/>
          </a:prstGeom>
          <a:noFill/>
          <a:ln w="9525">
            <a:noFill/>
            <a:miter lim="800000"/>
            <a:headEnd/>
            <a:tailEnd/>
          </a:ln>
        </p:spPr>
        <p:txBody>
          <a:bodyPr wrap="square">
            <a:prstTxWarp prst="textNoShape">
              <a:avLst/>
            </a:prstTxWarp>
            <a:spAutoFit/>
          </a:bodyPr>
          <a:lstStyle/>
          <a:p>
            <a:pPr>
              <a:lnSpc>
                <a:spcPct val="90000"/>
              </a:lnSpc>
            </a:pPr>
            <a:r>
              <a:rPr lang="en-US" sz="1600" b="0" dirty="0"/>
              <a:t>Asks the user for the name of a file.  The file is opened using the reference parameter </a:t>
            </a:r>
            <a:r>
              <a:rPr lang="en-US" dirty="0">
                <a:latin typeface="Courier New"/>
                <a:cs typeface="Courier New"/>
              </a:rPr>
              <a:t>stream</a:t>
            </a:r>
            <a:r>
              <a:rPr lang="en-US" sz="1600" b="0" dirty="0"/>
              <a:t>, and the function returns the name of the file.  If the requested file cannot be opened, the user is given additional chances to enter a valid file.  The optional </a:t>
            </a:r>
            <a:r>
              <a:rPr lang="en-US" dirty="0">
                <a:latin typeface="Courier New"/>
                <a:cs typeface="Courier New"/>
              </a:rPr>
              <a:t>prompt</a:t>
            </a:r>
            <a:r>
              <a:rPr lang="en-US" sz="1600" b="0" dirty="0"/>
              <a:t> argument provides an input prompt for the user.</a:t>
            </a:r>
            <a:endParaRPr lang="en-US" sz="1600" b="0" i="0" dirty="0"/>
          </a:p>
        </p:txBody>
      </p:sp>
      <p:sp>
        <p:nvSpPr>
          <p:cNvPr id="29" name="Text Box 7"/>
          <p:cNvSpPr txBox="1">
            <a:spLocks noChangeArrowheads="1"/>
          </p:cNvSpPr>
          <p:nvPr/>
        </p:nvSpPr>
        <p:spPr bwMode="auto">
          <a:xfrm>
            <a:off x="751115" y="5972066"/>
            <a:ext cx="7753350" cy="733534"/>
          </a:xfrm>
          <a:prstGeom prst="rect">
            <a:avLst/>
          </a:prstGeom>
          <a:noFill/>
          <a:ln w="9525">
            <a:noFill/>
            <a:miter lim="800000"/>
            <a:headEnd/>
            <a:tailEnd/>
          </a:ln>
        </p:spPr>
        <p:txBody>
          <a:bodyPr>
            <a:prstTxWarp prst="textNoShape">
              <a:avLst/>
            </a:prstTxWarp>
            <a:spAutoFit/>
          </a:bodyPr>
          <a:lstStyle/>
          <a:p>
            <a:pPr>
              <a:lnSpc>
                <a:spcPct val="90000"/>
              </a:lnSpc>
            </a:pPr>
            <a:r>
              <a:rPr lang="en-US" sz="1600" b="0" dirty="0"/>
              <a:t>Usage:</a:t>
            </a:r>
          </a:p>
          <a:p>
            <a:pPr>
              <a:lnSpc>
                <a:spcPct val="90000"/>
              </a:lnSpc>
            </a:pPr>
            <a:r>
              <a:rPr lang="en-US" b="0" dirty="0">
                <a:latin typeface="Courier New"/>
                <a:cs typeface="Courier New"/>
              </a:rPr>
              <a:t>   </a:t>
            </a:r>
            <a:r>
              <a:rPr lang="en-US" dirty="0">
                <a:latin typeface="Courier New"/>
                <a:cs typeface="Courier New"/>
              </a:rPr>
              <a:t>string filename = </a:t>
            </a:r>
            <a:r>
              <a:rPr lang="en-US" dirty="0" err="1">
                <a:latin typeface="Courier New"/>
                <a:cs typeface="Courier New"/>
              </a:rPr>
              <a:t>promptUserForFile(stream</a:t>
            </a:r>
            <a:r>
              <a:rPr lang="en-US" dirty="0">
                <a:latin typeface="Courier New"/>
                <a:cs typeface="Courier New"/>
              </a:rPr>
              <a:t>, prompt);</a:t>
            </a:r>
            <a:endParaRPr lang="en-US" b="0" dirty="0">
              <a:latin typeface="Courier New"/>
              <a:cs typeface="Courier New"/>
            </a:endParaRPr>
          </a:p>
          <a:p>
            <a:pPr>
              <a:lnSpc>
                <a:spcPct val="90000"/>
              </a:lnSpc>
            </a:pPr>
            <a:endParaRPr lang="en-US" sz="1600" i="0" dirty="0"/>
          </a:p>
        </p:txBody>
      </p:sp>
      <p:pic>
        <p:nvPicPr>
          <p:cNvPr id="30" name="Picture 29"/>
          <p:cNvPicPr>
            <a:picLocks noChangeAspect="1"/>
          </p:cNvPicPr>
          <p:nvPr/>
        </p:nvPicPr>
        <p:blipFill>
          <a:blip r:embed="rId3"/>
          <a:stretch>
            <a:fillRect/>
          </a:stretch>
        </p:blipFill>
        <p:spPr>
          <a:xfrm>
            <a:off x="461264" y="1230540"/>
            <a:ext cx="224536" cy="330327"/>
          </a:xfrm>
          <a:prstGeom prst="rect">
            <a:avLst/>
          </a:prstGeom>
        </p:spPr>
      </p:pic>
      <p:sp>
        <p:nvSpPr>
          <p:cNvPr id="31" name="Rectangle 30"/>
          <p:cNvSpPr/>
          <p:nvPr/>
        </p:nvSpPr>
        <p:spPr>
          <a:xfrm>
            <a:off x="633790" y="1182915"/>
            <a:ext cx="3583032" cy="400110"/>
          </a:xfrm>
          <a:prstGeom prst="rect">
            <a:avLst/>
          </a:prstGeom>
        </p:spPr>
        <p:txBody>
          <a:bodyPr wrap="none">
            <a:spAutoFit/>
          </a:bodyPr>
          <a:lstStyle/>
          <a:p>
            <a:r>
              <a:rPr lang="en-US" sz="2000" dirty="0"/>
              <a:t>The </a:t>
            </a:r>
            <a:r>
              <a:rPr lang="en-US" sz="1800" dirty="0" err="1">
                <a:latin typeface="Courier New"/>
                <a:cs typeface="Courier New"/>
              </a:rPr>
              <a:t>StanfordCPPLib</a:t>
            </a:r>
            <a:r>
              <a:rPr lang="en-US" sz="2000" dirty="0"/>
              <a:t> package</a:t>
            </a:r>
            <a:endParaRPr lang="en-US" sz="2800" dirty="0"/>
          </a:p>
        </p:txBody>
      </p:sp>
      <p:sp>
        <p:nvSpPr>
          <p:cNvPr id="32" name="Line 18"/>
          <p:cNvSpPr>
            <a:spLocks noChangeShapeType="1"/>
          </p:cNvSpPr>
          <p:nvPr/>
        </p:nvSpPr>
        <p:spPr bwMode="auto">
          <a:xfrm>
            <a:off x="381000" y="1652210"/>
            <a:ext cx="8370888" cy="0"/>
          </a:xfrm>
          <a:prstGeom prst="line">
            <a:avLst/>
          </a:prstGeom>
          <a:noFill/>
          <a:ln w="19050">
            <a:solidFill>
              <a:srgbClr val="999999"/>
            </a:solidFill>
            <a:round/>
            <a:headEnd/>
            <a:tailEnd/>
          </a:ln>
        </p:spPr>
        <p:txBody>
          <a:bodyPr wrap="none" anchor="ctr">
            <a:prstTxWarp prst="textNoShape">
              <a:avLst/>
            </a:prstTxWarp>
          </a:bodyPr>
          <a:lstStyle/>
          <a:p>
            <a:endParaRPr lang="en-US"/>
          </a:p>
        </p:txBody>
      </p:sp>
      <p:sp>
        <p:nvSpPr>
          <p:cNvPr id="33" name="Text Box 6"/>
          <p:cNvSpPr txBox="1">
            <a:spLocks noChangeArrowheads="1"/>
          </p:cNvSpPr>
          <p:nvPr/>
        </p:nvSpPr>
        <p:spPr bwMode="auto">
          <a:xfrm>
            <a:off x="381000" y="1676400"/>
            <a:ext cx="7124700" cy="318036"/>
          </a:xfrm>
          <a:prstGeom prst="rect">
            <a:avLst/>
          </a:prstGeom>
          <a:noFill/>
          <a:ln w="9525">
            <a:noFill/>
            <a:miter lim="800000"/>
            <a:headEnd/>
            <a:tailEnd/>
          </a:ln>
        </p:spPr>
        <p:txBody>
          <a:bodyPr wrap="square">
            <a:prstTxWarp prst="textNoShape">
              <a:avLst/>
            </a:prstTxWarp>
            <a:spAutoFit/>
          </a:bodyPr>
          <a:lstStyle/>
          <a:p>
            <a:pPr>
              <a:lnSpc>
                <a:spcPct val="90000"/>
              </a:lnSpc>
              <a:spcBef>
                <a:spcPct val="50000"/>
              </a:spcBef>
            </a:pPr>
            <a:r>
              <a:rPr lang="en-US" sz="1600" dirty="0" err="1">
                <a:latin typeface="Courier New"/>
                <a:cs typeface="Courier New"/>
              </a:rPr>
              <a:t>filelib.h</a:t>
            </a:r>
            <a:endParaRPr lang="en-US" sz="1600" b="1" i="0" dirty="0">
              <a:latin typeface="Courier New"/>
              <a:cs typeface="Courier New"/>
            </a:endParaRPr>
          </a:p>
        </p:txBody>
      </p:sp>
    </p:spTree>
    <p:extLst>
      <p:ext uri="{BB962C8B-B14F-4D97-AF65-F5344CB8AC3E}">
        <p14:creationId xmlns:p14="http://schemas.microsoft.com/office/powerpoint/2010/main" val="73648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0579" name="Text Box 3"/>
          <p:cNvSpPr txBox="1">
            <a:spLocks noChangeArrowheads="1"/>
          </p:cNvSpPr>
          <p:nvPr/>
        </p:nvSpPr>
        <p:spPr bwMode="auto">
          <a:xfrm>
            <a:off x="374904" y="1193800"/>
            <a:ext cx="8440737" cy="5509201"/>
          </a:xfrm>
          <a:prstGeom prst="rect">
            <a:avLst/>
          </a:prstGeom>
          <a:noFill/>
          <a:ln w="9525">
            <a:noFill/>
            <a:miter lim="800000"/>
            <a:headEnd/>
            <a:tailEnd/>
          </a:ln>
          <a:effectLst/>
        </p:spPr>
        <p:txBody>
          <a:bodyPr>
            <a:prstTxWarp prst="textNoShape">
              <a:avLst/>
            </a:prstTxWarp>
            <a:spAutoFit/>
          </a:bodyPr>
          <a:lstStyle/>
          <a:p>
            <a:r>
              <a:rPr lang="en-US" sz="1600" dirty="0">
                <a:solidFill>
                  <a:srgbClr val="0000FF"/>
                </a:solidFill>
                <a:latin typeface="Courier New" charset="0"/>
              </a:rPr>
              <a:t>/*</a:t>
            </a:r>
          </a:p>
          <a:p>
            <a:r>
              <a:rPr lang="en-US" sz="1600" dirty="0">
                <a:solidFill>
                  <a:srgbClr val="0000FF"/>
                </a:solidFill>
                <a:latin typeface="Courier New" charset="0"/>
              </a:rPr>
              <a:t> * File: </a:t>
            </a:r>
            <a:r>
              <a:rPr lang="en-US" sz="1600" dirty="0" err="1">
                <a:solidFill>
                  <a:srgbClr val="0000FF"/>
                </a:solidFill>
                <a:latin typeface="Courier New" charset="0"/>
              </a:rPr>
              <a:t>filelib.h</a:t>
            </a:r>
            <a:endParaRPr lang="en-US" sz="1600" dirty="0">
              <a:solidFill>
                <a:srgbClr val="0000FF"/>
              </a:solidFill>
              <a:latin typeface="Courier New" charset="0"/>
            </a:endParaRPr>
          </a:p>
          <a:p>
            <a:r>
              <a:rPr lang="en-US" sz="1600" dirty="0">
                <a:solidFill>
                  <a:srgbClr val="0000FF"/>
                </a:solidFill>
                <a:latin typeface="Courier New" charset="0"/>
              </a:rPr>
              <a:t> * ---------------</a:t>
            </a:r>
          </a:p>
          <a:p>
            <a:r>
              <a:rPr lang="en-US" sz="1600" dirty="0">
                <a:solidFill>
                  <a:srgbClr val="0000FF"/>
                </a:solidFill>
                <a:latin typeface="Courier New" charset="0"/>
              </a:rPr>
              <a:t> * This file exports a standardized set of tools for working with</a:t>
            </a:r>
          </a:p>
          <a:p>
            <a:r>
              <a:rPr lang="en-US" sz="1600" dirty="0">
                <a:solidFill>
                  <a:srgbClr val="0000FF"/>
                </a:solidFill>
                <a:latin typeface="Courier New" charset="0"/>
              </a:rPr>
              <a:t> * files . . .</a:t>
            </a:r>
          </a:p>
          <a:p>
            <a:r>
              <a:rPr lang="en-US" sz="1600" dirty="0">
                <a:solidFill>
                  <a:srgbClr val="0000FF"/>
                </a:solidFill>
                <a:latin typeface="Courier New" charset="0"/>
              </a:rPr>
              <a:t> */</a:t>
            </a:r>
          </a:p>
          <a:p>
            <a:endParaRPr lang="en-US" sz="1600" dirty="0">
              <a:solidFill>
                <a:srgbClr val="0000FF"/>
              </a:solidFill>
              <a:latin typeface="Courier New" charset="0"/>
            </a:endParaRPr>
          </a:p>
          <a:p>
            <a:r>
              <a:rPr lang="en-US" sz="1600" dirty="0">
                <a:solidFill>
                  <a:srgbClr val="000000"/>
                </a:solidFill>
                <a:latin typeface="Courier New" charset="0"/>
              </a:rPr>
              <a:t>#</a:t>
            </a:r>
            <a:r>
              <a:rPr lang="en-US" sz="1600" dirty="0" err="1">
                <a:solidFill>
                  <a:srgbClr val="000000"/>
                </a:solidFill>
                <a:latin typeface="Courier New" charset="0"/>
              </a:rPr>
              <a:t>ifndef</a:t>
            </a:r>
            <a:r>
              <a:rPr lang="en-US" sz="1600" dirty="0">
                <a:solidFill>
                  <a:srgbClr val="000000"/>
                </a:solidFill>
                <a:latin typeface="Courier New" charset="0"/>
              </a:rPr>
              <a:t> _</a:t>
            </a:r>
            <a:r>
              <a:rPr lang="en-US" sz="1600" dirty="0" err="1">
                <a:solidFill>
                  <a:srgbClr val="000000"/>
                </a:solidFill>
                <a:latin typeface="Courier New" charset="0"/>
              </a:rPr>
              <a:t>filelib_h</a:t>
            </a:r>
            <a:endParaRPr lang="en-US" sz="1600" dirty="0">
              <a:solidFill>
                <a:srgbClr val="000000"/>
              </a:solidFill>
              <a:latin typeface="Courier New" charset="0"/>
            </a:endParaRPr>
          </a:p>
          <a:p>
            <a:r>
              <a:rPr lang="en-US" sz="1600" dirty="0">
                <a:solidFill>
                  <a:srgbClr val="000000"/>
                </a:solidFill>
                <a:latin typeface="Courier New" charset="0"/>
              </a:rPr>
              <a:t>#define _</a:t>
            </a:r>
            <a:r>
              <a:rPr lang="en-US" sz="1600" dirty="0" err="1">
                <a:solidFill>
                  <a:srgbClr val="000000"/>
                </a:solidFill>
                <a:latin typeface="Courier New" charset="0"/>
              </a:rPr>
              <a:t>filelib_h</a:t>
            </a:r>
            <a:endParaRPr lang="en-US" sz="1600" dirty="0">
              <a:solidFill>
                <a:srgbClr val="000000"/>
              </a:solidFill>
              <a:latin typeface="Courier New" charset="0"/>
            </a:endParaRPr>
          </a:p>
          <a:p>
            <a:endParaRPr lang="en-US" sz="1600" dirty="0">
              <a:solidFill>
                <a:srgbClr val="000000"/>
              </a:solidFill>
              <a:latin typeface="Courier New" charset="0"/>
            </a:endParaRPr>
          </a:p>
          <a:p>
            <a:r>
              <a:rPr lang="en-US" sz="1600" dirty="0">
                <a:solidFill>
                  <a:srgbClr val="0000FF"/>
                </a:solidFill>
                <a:latin typeface="Courier New" charset="0"/>
              </a:rPr>
              <a:t>/*</a:t>
            </a:r>
          </a:p>
          <a:p>
            <a:r>
              <a:rPr lang="en-US" sz="1600" dirty="0">
                <a:solidFill>
                  <a:srgbClr val="0000FF"/>
                </a:solidFill>
                <a:latin typeface="Courier New" charset="0"/>
              </a:rPr>
              <a:t> * Function: </a:t>
            </a:r>
            <a:r>
              <a:rPr lang="en-US" sz="1600" dirty="0" err="1">
                <a:solidFill>
                  <a:srgbClr val="0000FF"/>
                </a:solidFill>
                <a:latin typeface="Courier New" charset="0"/>
              </a:rPr>
              <a:t>promptUserForFile</a:t>
            </a:r>
            <a:endParaRPr lang="en-US" sz="1600" dirty="0">
              <a:solidFill>
                <a:srgbClr val="0000FF"/>
              </a:solidFill>
              <a:latin typeface="Courier New" charset="0"/>
            </a:endParaRPr>
          </a:p>
          <a:p>
            <a:r>
              <a:rPr lang="en-US" sz="1600" dirty="0">
                <a:solidFill>
                  <a:srgbClr val="0000FF"/>
                </a:solidFill>
                <a:latin typeface="Courier New" charset="0"/>
              </a:rPr>
              <a:t> * Usage: string filename = </a:t>
            </a:r>
            <a:r>
              <a:rPr lang="en-US" sz="1600" dirty="0" err="1">
                <a:solidFill>
                  <a:srgbClr val="0000FF"/>
                </a:solidFill>
                <a:latin typeface="Courier New" charset="0"/>
              </a:rPr>
              <a:t>promptUserForFile(stream</a:t>
            </a:r>
            <a:r>
              <a:rPr lang="en-US" sz="1600" dirty="0">
                <a:solidFill>
                  <a:srgbClr val="0000FF"/>
                </a:solidFill>
                <a:latin typeface="Courier New" charset="0"/>
              </a:rPr>
              <a:t>, prompt);</a:t>
            </a:r>
          </a:p>
          <a:p>
            <a:r>
              <a:rPr lang="en-US" sz="1600" dirty="0">
                <a:solidFill>
                  <a:srgbClr val="0000FF"/>
                </a:solidFill>
                <a:latin typeface="Courier New" charset="0"/>
              </a:rPr>
              <a:t> * -----------------------------------------------------------</a:t>
            </a:r>
          </a:p>
          <a:p>
            <a:r>
              <a:rPr lang="en-US" sz="1600" dirty="0">
                <a:solidFill>
                  <a:srgbClr val="0000FF"/>
                </a:solidFill>
                <a:latin typeface="Courier New" charset="0"/>
              </a:rPr>
              <a:t> * Asks the user for the name of a file.  The file is opened</a:t>
            </a:r>
          </a:p>
          <a:p>
            <a:r>
              <a:rPr lang="en-US" sz="1600" dirty="0">
                <a:solidFill>
                  <a:srgbClr val="0000FF"/>
                </a:solidFill>
                <a:latin typeface="Courier New" charset="0"/>
              </a:rPr>
              <a:t> * using the reference parameter stream, and the function</a:t>
            </a:r>
          </a:p>
          <a:p>
            <a:r>
              <a:rPr lang="en-US" sz="1600" dirty="0">
                <a:solidFill>
                  <a:srgbClr val="0000FF"/>
                </a:solidFill>
                <a:latin typeface="Courier New" charset="0"/>
              </a:rPr>
              <a:t> * returns the name of the file.  If the requested file cannot</a:t>
            </a:r>
          </a:p>
          <a:p>
            <a:r>
              <a:rPr lang="en-US" sz="1600" dirty="0">
                <a:solidFill>
                  <a:srgbClr val="0000FF"/>
                </a:solidFill>
                <a:latin typeface="Courier New" charset="0"/>
              </a:rPr>
              <a:t> * be opened, the user is given additional chances to enter a</a:t>
            </a:r>
          </a:p>
          <a:p>
            <a:r>
              <a:rPr lang="en-US" sz="1600" dirty="0">
                <a:solidFill>
                  <a:srgbClr val="0000FF"/>
                </a:solidFill>
                <a:latin typeface="Courier New" charset="0"/>
              </a:rPr>
              <a:t> * valid file.  The optional prompt argument provides an input</a:t>
            </a:r>
          </a:p>
          <a:p>
            <a:r>
              <a:rPr lang="en-US" sz="1600" dirty="0">
                <a:solidFill>
                  <a:srgbClr val="0000FF"/>
                </a:solidFill>
                <a:latin typeface="Courier New" charset="0"/>
              </a:rPr>
              <a:t> * prompt for the user.</a:t>
            </a:r>
          </a:p>
          <a:p>
            <a:r>
              <a:rPr lang="en-US" sz="1600" dirty="0">
                <a:solidFill>
                  <a:srgbClr val="0000FF"/>
                </a:solidFill>
                <a:latin typeface="Courier New" charset="0"/>
              </a:rPr>
              <a:t> */</a:t>
            </a:r>
          </a:p>
          <a:p>
            <a:endParaRPr lang="en-US" sz="1600" dirty="0">
              <a:latin typeface="Courier New" charset="0"/>
            </a:endParaRP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Opening an Input File</a:t>
            </a: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extLst>
      <p:ext uri="{BB962C8B-B14F-4D97-AF65-F5344CB8AC3E}">
        <p14:creationId xmlns:p14="http://schemas.microsoft.com/office/powerpoint/2010/main" val="2918311845"/>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1219200"/>
            <a:ext cx="8153400" cy="5257800"/>
          </a:xfrm>
        </p:spPr>
        <p:txBody>
          <a:bodyPr/>
          <a:lstStyle/>
          <a:p>
            <a:pPr lvl="0"/>
            <a:r>
              <a:rPr lang="en-US" altLang="zh-CN" sz="2400" dirty="0">
                <a:solidFill>
                  <a:srgbClr val="000000"/>
                </a:solidFill>
              </a:rPr>
              <a:t>A collection of </a:t>
            </a:r>
            <a:r>
              <a:rPr lang="en-US" altLang="zh-CN" sz="2400" b="1" i="1" dirty="0">
                <a:solidFill>
                  <a:srgbClr val="FF0000"/>
                </a:solidFill>
              </a:rPr>
              <a:t>classes</a:t>
            </a:r>
            <a:r>
              <a:rPr lang="en-US" altLang="zh-CN" sz="2400" dirty="0">
                <a:solidFill>
                  <a:srgbClr val="000000"/>
                </a:solidFill>
              </a:rPr>
              <a:t> and </a:t>
            </a:r>
            <a:r>
              <a:rPr lang="en-US" altLang="zh-CN" sz="2400" b="1" i="1" dirty="0">
                <a:solidFill>
                  <a:srgbClr val="FF0000"/>
                </a:solidFill>
              </a:rPr>
              <a:t>functions</a:t>
            </a:r>
            <a:r>
              <a:rPr lang="en-US" altLang="zh-CN" sz="2400" dirty="0">
                <a:solidFill>
                  <a:srgbClr val="000000"/>
                </a:solidFill>
              </a:rPr>
              <a:t>, which are written in the core language and part of the C++ ISO Standard (98/11) itself.  Features of the C++ Standard Library are declared within the </a:t>
            </a:r>
            <a:r>
              <a:rPr lang="en-US" altLang="zh-CN" sz="2000" b="1" kern="1200" dirty="0" err="1">
                <a:solidFill>
                  <a:srgbClr val="FF0000"/>
                </a:solidFill>
                <a:latin typeface="Courier New"/>
                <a:cs typeface="Courier New"/>
              </a:rPr>
              <a:t>std</a:t>
            </a:r>
            <a:r>
              <a:rPr lang="en-US" altLang="zh-CN" sz="2400" dirty="0">
                <a:solidFill>
                  <a:srgbClr val="FF0000"/>
                </a:solidFill>
              </a:rPr>
              <a:t> </a:t>
            </a:r>
            <a:r>
              <a:rPr lang="en-US" altLang="zh-CN" sz="2400" b="1" i="1" dirty="0">
                <a:solidFill>
                  <a:srgbClr val="FF0000"/>
                </a:solidFill>
              </a:rPr>
              <a:t>namespace</a:t>
            </a:r>
          </a:p>
          <a:p>
            <a:pPr lvl="1"/>
            <a:r>
              <a:rPr lang="en-US" altLang="zh-CN" sz="2200" dirty="0"/>
              <a:t>Containers: vector, list, queue, stack, map, set, etc.</a:t>
            </a:r>
          </a:p>
          <a:p>
            <a:pPr lvl="1"/>
            <a:r>
              <a:rPr lang="en-US" altLang="zh-CN" sz="2200" dirty="0"/>
              <a:t>General: algorithm, functional, iterator, memory, etc.</a:t>
            </a:r>
          </a:p>
          <a:p>
            <a:pPr lvl="1"/>
            <a:r>
              <a:rPr lang="en-US" altLang="zh-CN" sz="2200" dirty="0"/>
              <a:t>Strings</a:t>
            </a:r>
          </a:p>
          <a:p>
            <a:pPr lvl="1"/>
            <a:r>
              <a:rPr lang="en-US" altLang="zh-CN" sz="2200" dirty="0"/>
              <a:t>Streams and Input/Output: </a:t>
            </a:r>
            <a:r>
              <a:rPr lang="en-US" altLang="zh-CN" sz="2200" dirty="0" err="1"/>
              <a:t>iostream</a:t>
            </a:r>
            <a:r>
              <a:rPr lang="en-US" altLang="zh-CN" sz="2200" dirty="0"/>
              <a:t>, </a:t>
            </a:r>
            <a:r>
              <a:rPr lang="en-US" altLang="zh-CN" sz="2200" dirty="0" err="1"/>
              <a:t>fstream</a:t>
            </a:r>
            <a:r>
              <a:rPr lang="en-US" altLang="zh-CN" sz="2200" dirty="0"/>
              <a:t>, </a:t>
            </a:r>
            <a:r>
              <a:rPr lang="en-US" altLang="zh-CN" sz="2200" dirty="0" err="1"/>
              <a:t>sstream</a:t>
            </a:r>
            <a:r>
              <a:rPr lang="en-US" altLang="zh-CN" sz="2200" dirty="0"/>
              <a:t>, etc.</a:t>
            </a:r>
          </a:p>
          <a:p>
            <a:pPr lvl="1"/>
            <a:r>
              <a:rPr lang="en-US" altLang="zh-CN" sz="2200" dirty="0"/>
              <a:t>Localization</a:t>
            </a:r>
          </a:p>
          <a:p>
            <a:pPr lvl="1"/>
            <a:r>
              <a:rPr lang="en-US" altLang="zh-CN" sz="2200" dirty="0"/>
              <a:t>Language support</a:t>
            </a:r>
          </a:p>
          <a:p>
            <a:pPr lvl="1"/>
            <a:r>
              <a:rPr lang="en-US" altLang="zh-CN" sz="2200" dirty="0"/>
              <a:t>Thread support library</a:t>
            </a:r>
          </a:p>
          <a:p>
            <a:pPr lvl="1"/>
            <a:r>
              <a:rPr lang="en-US" altLang="zh-CN" sz="2200" dirty="0" err="1"/>
              <a:t>Numerics</a:t>
            </a:r>
            <a:r>
              <a:rPr lang="en-US" altLang="zh-CN" sz="2200" dirty="0"/>
              <a:t> library</a:t>
            </a:r>
          </a:p>
          <a:p>
            <a:pPr lvl="1"/>
            <a:r>
              <a:rPr lang="en-US" altLang="zh-CN" sz="2200" dirty="0"/>
              <a:t>C standard library: </a:t>
            </a:r>
            <a:r>
              <a:rPr lang="en-US" altLang="zh-CN" sz="2200" dirty="0" err="1"/>
              <a:t>cmath</a:t>
            </a:r>
            <a:r>
              <a:rPr lang="en-US" altLang="zh-CN" sz="2200" dirty="0"/>
              <a:t>, cctype, </a:t>
            </a:r>
            <a:r>
              <a:rPr lang="en-US" altLang="zh-CN" sz="2200" dirty="0" err="1"/>
              <a:t>cstring</a:t>
            </a:r>
            <a:r>
              <a:rPr lang="en-US" altLang="zh-CN" sz="2200" dirty="0"/>
              <a:t>, </a:t>
            </a:r>
            <a:r>
              <a:rPr lang="en-US" altLang="zh-CN" sz="2200" dirty="0" err="1"/>
              <a:t>cstdio</a:t>
            </a:r>
            <a:r>
              <a:rPr lang="en-US" altLang="zh-CN" sz="2200" dirty="0"/>
              <a:t>, </a:t>
            </a:r>
            <a:r>
              <a:rPr lang="en-US" altLang="zh-CN" sz="2200" dirty="0" err="1"/>
              <a:t>cstdlib</a:t>
            </a:r>
            <a:r>
              <a:rPr lang="en-US" altLang="zh-CN" sz="2200" dirty="0"/>
              <a:t>, etc.</a:t>
            </a:r>
          </a:p>
          <a:p>
            <a:endParaRPr lang="zh-CN" altLang="en-US" sz="2400" dirty="0"/>
          </a:p>
        </p:txBody>
      </p:sp>
      <p:sp>
        <p:nvSpPr>
          <p:cNvPr id="2" name="标题 1"/>
          <p:cNvSpPr>
            <a:spLocks noGrp="1"/>
          </p:cNvSpPr>
          <p:nvPr>
            <p:ph type="title"/>
          </p:nvPr>
        </p:nvSpPr>
        <p:spPr>
          <a:xfrm>
            <a:off x="0" y="82899"/>
            <a:ext cx="9144000" cy="1143000"/>
          </a:xfrm>
        </p:spPr>
        <p:txBody>
          <a:bodyPr/>
          <a:lstStyle/>
          <a:p>
            <a:pPr rtl="0" eaLnBrk="0" fontAlgn="base" latinLnBrk="0" hangingPunct="0"/>
            <a:r>
              <a:rPr lang="en-US" altLang="zh-CN" sz="4000" b="0" i="0" spc="0" baseline="0" dirty="0">
                <a:ln>
                  <a:noFill/>
                </a:ln>
                <a:solidFill>
                  <a:srgbClr val="FF0000"/>
                </a:solidFill>
                <a:effectLst/>
                <a:latin typeface="Times New Roman" panose="02020603050405020304" pitchFamily="18" charset="0"/>
                <a:ea typeface="+mn-ea"/>
                <a:cs typeface="+mn-cs"/>
              </a:rPr>
              <a:t>Introduction to the C++ Libraries</a:t>
            </a:r>
            <a:endParaRPr lang="zh-CN" altLang="zh-CN" dirty="0">
              <a:effectLst/>
            </a:endParaRPr>
          </a:p>
        </p:txBody>
      </p:sp>
      <p:sp>
        <p:nvSpPr>
          <p:cNvPr id="4" name="矩形 3">
            <a:extLst>
              <a:ext uri="{FF2B5EF4-FFF2-40B4-BE49-F238E27FC236}">
                <a16:creationId xmlns:a16="http://schemas.microsoft.com/office/drawing/2014/main" id="{9B81B428-901E-41A4-A810-D5F338F7A5CF}"/>
              </a:ext>
            </a:extLst>
          </p:cNvPr>
          <p:cNvSpPr/>
          <p:nvPr/>
        </p:nvSpPr>
        <p:spPr bwMode="auto">
          <a:xfrm>
            <a:off x="1219200" y="4007998"/>
            <a:ext cx="6629400" cy="381000"/>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5" name="矩形 4">
            <a:extLst>
              <a:ext uri="{FF2B5EF4-FFF2-40B4-BE49-F238E27FC236}">
                <a16:creationId xmlns:a16="http://schemas.microsoft.com/office/drawing/2014/main" id="{797C7111-5244-42D5-B758-FEBCD61F069C}"/>
              </a:ext>
            </a:extLst>
          </p:cNvPr>
          <p:cNvSpPr/>
          <p:nvPr/>
        </p:nvSpPr>
        <p:spPr bwMode="auto">
          <a:xfrm>
            <a:off x="5984480" y="6016996"/>
            <a:ext cx="817601" cy="381000"/>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Tree>
    <p:extLst>
      <p:ext uri="{BB962C8B-B14F-4D97-AF65-F5344CB8AC3E}">
        <p14:creationId xmlns:p14="http://schemas.microsoft.com/office/powerpoint/2010/main" val="1303523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672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6723" name="Text Box 3"/>
          <p:cNvSpPr txBox="1">
            <a:spLocks noChangeArrowheads="1"/>
          </p:cNvSpPr>
          <p:nvPr/>
        </p:nvSpPr>
        <p:spPr bwMode="auto">
          <a:xfrm>
            <a:off x="373063" y="1193800"/>
            <a:ext cx="8440737" cy="5262980"/>
          </a:xfrm>
          <a:prstGeom prst="rect">
            <a:avLst/>
          </a:prstGeom>
          <a:noFill/>
          <a:ln w="9525">
            <a:noFill/>
            <a:miter lim="800000"/>
            <a:headEnd/>
            <a:tailEnd/>
          </a:ln>
          <a:effectLst/>
        </p:spPr>
        <p:txBody>
          <a:bodyPr>
            <a:prstTxWarp prst="textNoShape">
              <a:avLst/>
            </a:prstTxWarp>
            <a:spAutoFit/>
          </a:bodyPr>
          <a:lstStyle/>
          <a:p>
            <a:r>
              <a:rPr lang="en-US" sz="1600" dirty="0">
                <a:solidFill>
                  <a:srgbClr val="0000FF"/>
                </a:solidFill>
                <a:latin typeface="Courier New" charset="0"/>
              </a:rPr>
              <a:t>/*</a:t>
            </a:r>
          </a:p>
          <a:p>
            <a:r>
              <a:rPr lang="en-US" sz="1600" dirty="0">
                <a:solidFill>
                  <a:srgbClr val="0000FF"/>
                </a:solidFill>
                <a:latin typeface="Courier New" charset="0"/>
              </a:rPr>
              <a:t> * File: </a:t>
            </a:r>
            <a:r>
              <a:rPr lang="en-US" sz="1600" dirty="0" err="1">
                <a:solidFill>
                  <a:srgbClr val="0000FF"/>
                </a:solidFill>
                <a:latin typeface="Courier New" charset="0"/>
              </a:rPr>
              <a:t>filelib.h</a:t>
            </a:r>
            <a:endParaRPr lang="en-US" sz="1600" dirty="0">
              <a:solidFill>
                <a:srgbClr val="0000FF"/>
              </a:solidFill>
              <a:latin typeface="Courier New" charset="0"/>
            </a:endParaRPr>
          </a:p>
          <a:p>
            <a:r>
              <a:rPr lang="en-US" sz="1600" dirty="0">
                <a:solidFill>
                  <a:srgbClr val="0000FF"/>
                </a:solidFill>
                <a:latin typeface="Courier New" charset="0"/>
              </a:rPr>
              <a:t> * ---------------</a:t>
            </a:r>
          </a:p>
          <a:p>
            <a:r>
              <a:rPr lang="en-US" sz="1600" dirty="0">
                <a:solidFill>
                  <a:srgbClr val="0000FF"/>
                </a:solidFill>
                <a:latin typeface="Courier New" charset="0"/>
              </a:rPr>
              <a:t> * This file exports a standardized set of tools for working with</a:t>
            </a:r>
          </a:p>
          <a:p>
            <a:r>
              <a:rPr lang="en-US" sz="1600" dirty="0">
                <a:solidFill>
                  <a:srgbClr val="0000FF"/>
                </a:solidFill>
                <a:latin typeface="Courier New" charset="0"/>
              </a:rPr>
              <a:t> * files . . .</a:t>
            </a:r>
          </a:p>
          <a:p>
            <a:r>
              <a:rPr lang="en-US" sz="1600" dirty="0">
                <a:solidFill>
                  <a:srgbClr val="0000FF"/>
                </a:solidFill>
                <a:latin typeface="Courier New" charset="0"/>
              </a:rPr>
              <a:t> */</a:t>
            </a:r>
          </a:p>
          <a:p>
            <a:endParaRPr lang="en-US" sz="1600" dirty="0">
              <a:solidFill>
                <a:srgbClr val="0000FF"/>
              </a:solidFill>
              <a:latin typeface="Courier New" charset="0"/>
            </a:endParaRPr>
          </a:p>
          <a:p>
            <a:r>
              <a:rPr lang="en-US" sz="1600" dirty="0">
                <a:solidFill>
                  <a:srgbClr val="000000"/>
                </a:solidFill>
                <a:latin typeface="Courier New" charset="0"/>
              </a:rPr>
              <a:t>#</a:t>
            </a:r>
            <a:r>
              <a:rPr lang="en-US" sz="1600" dirty="0" err="1">
                <a:solidFill>
                  <a:srgbClr val="000000"/>
                </a:solidFill>
                <a:latin typeface="Courier New" charset="0"/>
              </a:rPr>
              <a:t>ifndef</a:t>
            </a:r>
            <a:r>
              <a:rPr lang="en-US" sz="1600" dirty="0">
                <a:solidFill>
                  <a:srgbClr val="000000"/>
                </a:solidFill>
                <a:latin typeface="Courier New" charset="0"/>
              </a:rPr>
              <a:t> _</a:t>
            </a:r>
            <a:r>
              <a:rPr lang="en-US" sz="1600" dirty="0" err="1">
                <a:solidFill>
                  <a:srgbClr val="000000"/>
                </a:solidFill>
                <a:latin typeface="Courier New" charset="0"/>
              </a:rPr>
              <a:t>filelib_h</a:t>
            </a:r>
            <a:endParaRPr lang="en-US" sz="1600" dirty="0">
              <a:solidFill>
                <a:srgbClr val="000000"/>
              </a:solidFill>
              <a:latin typeface="Courier New" charset="0"/>
            </a:endParaRPr>
          </a:p>
          <a:p>
            <a:r>
              <a:rPr lang="en-US" sz="1600" dirty="0">
                <a:solidFill>
                  <a:srgbClr val="000000"/>
                </a:solidFill>
                <a:latin typeface="Courier New" charset="0"/>
              </a:rPr>
              <a:t>#define _</a:t>
            </a:r>
            <a:r>
              <a:rPr lang="en-US" sz="1600" dirty="0" err="1">
                <a:solidFill>
                  <a:srgbClr val="000000"/>
                </a:solidFill>
                <a:latin typeface="Courier New" charset="0"/>
              </a:rPr>
              <a:t>filelib_h</a:t>
            </a:r>
            <a:endParaRPr lang="en-US" sz="1600" dirty="0">
              <a:solidFill>
                <a:srgbClr val="000000"/>
              </a:solidFill>
              <a:latin typeface="Courier New" charset="0"/>
            </a:endParaRPr>
          </a:p>
          <a:p>
            <a:endParaRPr lang="en-US" sz="1600" dirty="0">
              <a:solidFill>
                <a:srgbClr val="000000"/>
              </a:solidFill>
              <a:latin typeface="Courier New" charset="0"/>
            </a:endParaRPr>
          </a:p>
          <a:p>
            <a:r>
              <a:rPr lang="en-US" sz="1600" dirty="0">
                <a:solidFill>
                  <a:srgbClr val="0000FF"/>
                </a:solidFill>
                <a:latin typeface="Courier New" charset="0"/>
              </a:rPr>
              <a:t>/*</a:t>
            </a:r>
          </a:p>
          <a:p>
            <a:r>
              <a:rPr lang="en-US" sz="1600" dirty="0">
                <a:solidFill>
                  <a:srgbClr val="0000FF"/>
                </a:solidFill>
                <a:latin typeface="Courier New" charset="0"/>
              </a:rPr>
              <a:t> * Function: </a:t>
            </a:r>
            <a:r>
              <a:rPr lang="en-US" sz="1600" dirty="0" err="1">
                <a:solidFill>
                  <a:srgbClr val="0000FF"/>
                </a:solidFill>
                <a:latin typeface="Courier New" charset="0"/>
              </a:rPr>
              <a:t>promptUserForFile</a:t>
            </a:r>
            <a:endParaRPr lang="en-US" sz="1600" dirty="0">
              <a:solidFill>
                <a:srgbClr val="0000FF"/>
              </a:solidFill>
              <a:latin typeface="Courier New" charset="0"/>
            </a:endParaRPr>
          </a:p>
          <a:p>
            <a:r>
              <a:rPr lang="en-US" sz="1600" dirty="0">
                <a:solidFill>
                  <a:srgbClr val="0000FF"/>
                </a:solidFill>
                <a:latin typeface="Courier New" charset="0"/>
              </a:rPr>
              <a:t> * Usage: string filename = </a:t>
            </a:r>
            <a:r>
              <a:rPr lang="en-US" sz="1600" dirty="0" err="1">
                <a:solidFill>
                  <a:srgbClr val="0000FF"/>
                </a:solidFill>
                <a:latin typeface="Courier New" charset="0"/>
              </a:rPr>
              <a:t>promptUserForFile(stream</a:t>
            </a:r>
            <a:r>
              <a:rPr lang="en-US" sz="1600" dirty="0">
                <a:solidFill>
                  <a:srgbClr val="0000FF"/>
                </a:solidFill>
                <a:latin typeface="Courier New" charset="0"/>
              </a:rPr>
              <a:t>, prompt);</a:t>
            </a:r>
          </a:p>
          <a:p>
            <a:r>
              <a:rPr lang="en-US" sz="1600" dirty="0">
                <a:solidFill>
                  <a:srgbClr val="0000FF"/>
                </a:solidFill>
                <a:latin typeface="Courier New" charset="0"/>
              </a:rPr>
              <a:t> * -----------------------------------------------------------</a:t>
            </a:r>
          </a:p>
          <a:p>
            <a:r>
              <a:rPr lang="en-US" sz="1600" dirty="0">
                <a:solidFill>
                  <a:srgbClr val="0000FF"/>
                </a:solidFill>
                <a:latin typeface="Courier New" charset="0"/>
              </a:rPr>
              <a:t> * Asks the user for the name of a file.  The file is opened</a:t>
            </a:r>
          </a:p>
          <a:p>
            <a:r>
              <a:rPr lang="en-US" sz="1600" dirty="0">
                <a:solidFill>
                  <a:srgbClr val="0000FF"/>
                </a:solidFill>
                <a:latin typeface="Courier New" charset="0"/>
              </a:rPr>
              <a:t> * using the reference parameter stream, and the function</a:t>
            </a:r>
          </a:p>
          <a:p>
            <a:r>
              <a:rPr lang="en-US" sz="1600" dirty="0">
                <a:solidFill>
                  <a:srgbClr val="0000FF"/>
                </a:solidFill>
                <a:latin typeface="Courier New" charset="0"/>
              </a:rPr>
              <a:t> * returns the name of the file.  If the requested file cannot</a:t>
            </a:r>
          </a:p>
          <a:p>
            <a:r>
              <a:rPr lang="en-US" sz="1600" dirty="0">
                <a:solidFill>
                  <a:srgbClr val="0000FF"/>
                </a:solidFill>
                <a:latin typeface="Courier New" charset="0"/>
              </a:rPr>
              <a:t> * be opened, the user is given additional chances to enter a</a:t>
            </a:r>
          </a:p>
          <a:p>
            <a:r>
              <a:rPr lang="en-US" sz="1600" dirty="0">
                <a:solidFill>
                  <a:srgbClr val="0000FF"/>
                </a:solidFill>
                <a:latin typeface="Courier New" charset="0"/>
              </a:rPr>
              <a:t> * valid file.  The optional prompt argument provides an input</a:t>
            </a:r>
          </a:p>
          <a:p>
            <a:r>
              <a:rPr lang="en-US" sz="1600" dirty="0">
                <a:solidFill>
                  <a:srgbClr val="0000FF"/>
                </a:solidFill>
                <a:latin typeface="Courier New" charset="0"/>
              </a:rPr>
              <a:t> * prompt for the user.</a:t>
            </a:r>
          </a:p>
          <a:p>
            <a:r>
              <a:rPr lang="en-US" sz="1600" dirty="0">
                <a:solidFill>
                  <a:srgbClr val="0000FF"/>
                </a:solidFill>
                <a:latin typeface="Courier New" charset="0"/>
              </a:rPr>
              <a:t> */</a:t>
            </a:r>
          </a:p>
        </p:txBody>
      </p:sp>
      <p:grpSp>
        <p:nvGrpSpPr>
          <p:cNvPr id="2" name="Group 4"/>
          <p:cNvGrpSpPr>
            <a:grpSpLocks/>
          </p:cNvGrpSpPr>
          <p:nvPr/>
        </p:nvGrpSpPr>
        <p:grpSpPr bwMode="auto">
          <a:xfrm>
            <a:off x="355600" y="1143000"/>
            <a:ext cx="8494713" cy="5257800"/>
            <a:chOff x="240" y="720"/>
            <a:chExt cx="5280" cy="3312"/>
          </a:xfrm>
        </p:grpSpPr>
        <p:sp>
          <p:nvSpPr>
            <p:cNvPr id="92672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sp>
          <p:nvSpPr>
            <p:cNvPr id="926726" name="Text Box 6"/>
            <p:cNvSpPr txBox="1">
              <a:spLocks noChangeArrowheads="1"/>
            </p:cNvSpPr>
            <p:nvPr/>
          </p:nvSpPr>
          <p:spPr bwMode="auto">
            <a:xfrm>
              <a:off x="251" y="752"/>
              <a:ext cx="5261" cy="1764"/>
            </a:xfrm>
            <a:prstGeom prst="rect">
              <a:avLst/>
            </a:prstGeom>
            <a:noFill/>
            <a:ln w="9525">
              <a:noFill/>
              <a:miter lim="800000"/>
              <a:headEnd/>
              <a:tailEnd/>
            </a:ln>
            <a:effectLst/>
          </p:spPr>
          <p:txBody>
            <a:bodyPr>
              <a:prstTxWarp prst="textNoShape">
                <a:avLst/>
              </a:prstTxWarp>
              <a:spAutoFit/>
            </a:bodyPr>
            <a:lstStyle/>
            <a:p>
              <a:r>
                <a:rPr lang="en-US" sz="1600" dirty="0">
                  <a:solidFill>
                    <a:srgbClr val="000000"/>
                  </a:solidFill>
                  <a:latin typeface="Courier New" charset="0"/>
                </a:rPr>
                <a:t>string </a:t>
              </a:r>
              <a:r>
                <a:rPr lang="en-US" sz="1600" dirty="0" err="1">
                  <a:solidFill>
                    <a:srgbClr val="000000"/>
                  </a:solidFill>
                  <a:latin typeface="Courier New" charset="0"/>
                </a:rPr>
                <a:t>promptUserForFile</a:t>
              </a:r>
              <a:r>
                <a:rPr lang="en-US" sz="1600" dirty="0">
                  <a:solidFill>
                    <a:srgbClr val="000000"/>
                  </a:solidFill>
                  <a:latin typeface="Courier New" charset="0"/>
                </a:rPr>
                <a:t>(</a:t>
              </a:r>
              <a:r>
                <a:rPr lang="en-US" sz="1600" dirty="0" err="1">
                  <a:solidFill>
                    <a:srgbClr val="000000"/>
                  </a:solidFill>
                  <a:latin typeface="Courier New" charset="0"/>
                </a:rPr>
                <a:t>ifstream</a:t>
              </a:r>
              <a:r>
                <a:rPr lang="en-US" sz="1600" dirty="0">
                  <a:solidFill>
                    <a:srgbClr val="000000"/>
                  </a:solidFill>
                  <a:latin typeface="Courier New" charset="0"/>
                </a:rPr>
                <a:t> &amp; stream, string prompt) {</a:t>
              </a:r>
            </a:p>
            <a:p>
              <a:r>
                <a:rPr lang="en-US" sz="1600" dirty="0">
                  <a:solidFill>
                    <a:srgbClr val="000000"/>
                  </a:solidFill>
                  <a:latin typeface="Courier New" charset="0"/>
                </a:rPr>
                <a:t>   while (true) {</a:t>
              </a:r>
            </a:p>
            <a:p>
              <a:r>
                <a:rPr lang="en-US" sz="1600" dirty="0">
                  <a:solidFill>
                    <a:srgbClr val="000000"/>
                  </a:solidFill>
                  <a:latin typeface="Courier New" charset="0"/>
                </a:rPr>
                <a:t>      string filename;</a:t>
              </a:r>
            </a:p>
            <a:p>
              <a:r>
                <a:rPr lang="en-US" sz="1600" dirty="0">
                  <a:solidFill>
                    <a:srgbClr val="000000"/>
                  </a:solidFill>
                  <a:latin typeface="Courier New" charset="0"/>
                </a:rPr>
                <a:t>      filename = </a:t>
              </a:r>
              <a:r>
                <a:rPr lang="en-US" sz="1600" dirty="0" err="1">
                  <a:solidFill>
                    <a:srgbClr val="000000"/>
                  </a:solidFill>
                  <a:latin typeface="Courier New" charset="0"/>
                </a:rPr>
                <a:t>getLine</a:t>
              </a:r>
              <a:r>
                <a:rPr lang="en-US" sz="1600" dirty="0">
                  <a:solidFill>
                    <a:srgbClr val="000000"/>
                  </a:solidFill>
                  <a:latin typeface="Courier New" charset="0"/>
                </a:rPr>
                <a:t>(prompt);</a:t>
              </a:r>
            </a:p>
            <a:p>
              <a:r>
                <a:rPr lang="en-US" sz="1600" dirty="0">
                  <a:solidFill>
                    <a:srgbClr val="000000"/>
                  </a:solidFill>
                  <a:latin typeface="Courier New" charset="0"/>
                </a:rPr>
                <a:t>      </a:t>
              </a:r>
              <a:r>
                <a:rPr lang="en-US" sz="1600" dirty="0" err="1">
                  <a:solidFill>
                    <a:srgbClr val="000000"/>
                  </a:solidFill>
                  <a:latin typeface="Courier New" charset="0"/>
                </a:rPr>
                <a:t>openFile(stream</a:t>
              </a:r>
              <a:r>
                <a:rPr lang="en-US" sz="1600" dirty="0">
                  <a:solidFill>
                    <a:srgbClr val="000000"/>
                  </a:solidFill>
                  <a:latin typeface="Courier New" charset="0"/>
                </a:rPr>
                <a:t>, filename);</a:t>
              </a:r>
            </a:p>
            <a:p>
              <a:r>
                <a:rPr lang="en-US" sz="1600" dirty="0">
                  <a:solidFill>
                    <a:srgbClr val="000000"/>
                  </a:solidFill>
                  <a:latin typeface="Courier New" charset="0"/>
                </a:rPr>
                <a:t>      if (!</a:t>
              </a:r>
              <a:r>
                <a:rPr lang="en-US" sz="1600" dirty="0" err="1">
                  <a:solidFill>
                    <a:srgbClr val="000000"/>
                  </a:solidFill>
                  <a:latin typeface="Courier New" charset="0"/>
                </a:rPr>
                <a:t>stream.fail</a:t>
              </a:r>
              <a:r>
                <a:rPr lang="en-US" sz="1600" dirty="0">
                  <a:solidFill>
                    <a:srgbClr val="000000"/>
                  </a:solidFill>
                  <a:latin typeface="Courier New" charset="0"/>
                </a:rPr>
                <a:t>()) return filename;</a:t>
              </a:r>
            </a:p>
            <a:p>
              <a:r>
                <a:rPr lang="en-US" sz="1600" dirty="0">
                  <a:solidFill>
                    <a:srgbClr val="000000"/>
                  </a:solidFill>
                  <a:latin typeface="Courier New" charset="0"/>
                </a:rPr>
                <a:t>      </a:t>
              </a:r>
              <a:r>
                <a:rPr lang="en-US" sz="1600" dirty="0" err="1">
                  <a:solidFill>
                    <a:srgbClr val="000000"/>
                  </a:solidFill>
                  <a:latin typeface="Courier New" charset="0"/>
                </a:rPr>
                <a:t>stream.clear</a:t>
              </a:r>
              <a:r>
                <a:rPr lang="en-US" sz="1600" dirty="0">
                  <a:solidFill>
                    <a:srgbClr val="000000"/>
                  </a:solidFill>
                  <a:latin typeface="Courier New" charset="0"/>
                </a:rPr>
                <a:t>();</a:t>
              </a:r>
            </a:p>
            <a:p>
              <a:r>
                <a:rPr lang="en-US" sz="1600" dirty="0">
                  <a:solidFill>
                    <a:srgbClr val="000000"/>
                  </a:solidFill>
                  <a:latin typeface="Courier New" charset="0"/>
                </a:rPr>
                <a:t>      </a:t>
              </a:r>
              <a:r>
                <a:rPr lang="en-US" sz="1600" dirty="0" err="1">
                  <a:solidFill>
                    <a:srgbClr val="000000"/>
                  </a:solidFill>
                  <a:latin typeface="Courier New" charset="0"/>
                </a:rPr>
                <a:t>cout</a:t>
              </a:r>
              <a:r>
                <a:rPr lang="en-US" sz="1600" dirty="0">
                  <a:solidFill>
                    <a:srgbClr val="000000"/>
                  </a:solidFill>
                  <a:latin typeface="Courier New" charset="0"/>
                </a:rPr>
                <a:t> &lt;&lt; "Unable to open that file.  Try again." &lt;&lt; endl;</a:t>
              </a:r>
            </a:p>
            <a:p>
              <a:r>
                <a:rPr lang="en-US" sz="1600" dirty="0">
                  <a:solidFill>
                    <a:srgbClr val="000000"/>
                  </a:solidFill>
                  <a:latin typeface="Courier New" charset="0"/>
                </a:rPr>
                <a:t>      if (prompt == "") prompt = "Input file: ";</a:t>
              </a:r>
            </a:p>
            <a:p>
              <a:r>
                <a:rPr lang="en-US" sz="1600" dirty="0">
                  <a:solidFill>
                    <a:srgbClr val="000000"/>
                  </a:solidFill>
                  <a:latin typeface="Courier New" charset="0"/>
                </a:rPr>
                <a:t>   }</a:t>
              </a:r>
            </a:p>
            <a:p>
              <a:r>
                <a:rPr lang="en-US" sz="1600" dirty="0">
                  <a:solidFill>
                    <a:srgbClr val="000000"/>
                  </a:solidFill>
                  <a:latin typeface="Courier New" charset="0"/>
                </a:rPr>
                <a:t>}</a:t>
              </a:r>
            </a:p>
          </p:txBody>
        </p:sp>
      </p:grpSp>
      <p:sp>
        <p:nvSpPr>
          <p:cNvPr id="92672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672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6729"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Opening an Input File</a:t>
            </a:r>
          </a:p>
        </p:txBody>
      </p:sp>
      <p:sp>
        <p:nvSpPr>
          <p:cNvPr id="92673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11" name="Text Box 6"/>
          <p:cNvSpPr txBox="1">
            <a:spLocks noChangeArrowheads="1"/>
          </p:cNvSpPr>
          <p:nvPr/>
        </p:nvSpPr>
        <p:spPr bwMode="auto">
          <a:xfrm>
            <a:off x="1066801" y="3962400"/>
            <a:ext cx="3886200" cy="2492990"/>
          </a:xfrm>
          <a:prstGeom prst="rect">
            <a:avLst/>
          </a:prstGeom>
          <a:noFill/>
          <a:ln w="38100">
            <a:solidFill>
              <a:srgbClr val="FF0000"/>
            </a:solidFill>
            <a:miter lim="800000"/>
            <a:headEnd/>
            <a:tailEnd/>
          </a:ln>
          <a:effectLst/>
        </p:spPr>
        <p:txBody>
          <a:bodyPr wrap="square">
            <a:prstTxWarp prst="textNoShape">
              <a:avLst/>
            </a:prstTxWarp>
            <a:spAutoFit/>
          </a:bodyPr>
          <a:lstStyle/>
          <a:p>
            <a:r>
              <a:rPr lang="en-US" sz="1800" b="0" dirty="0">
                <a:solidFill>
                  <a:srgbClr val="000000"/>
                </a:solidFill>
              </a:rPr>
              <a:t>Instead of using the more advanced </a:t>
            </a:r>
            <a:r>
              <a:rPr lang="en-US" sz="1600" dirty="0" err="1">
                <a:solidFill>
                  <a:srgbClr val="000000"/>
                </a:solidFill>
                <a:latin typeface="Courier New" charset="0"/>
              </a:rPr>
              <a:t>getLine</a:t>
            </a:r>
            <a:r>
              <a:rPr lang="en-US" sz="1800" b="0" dirty="0">
                <a:solidFill>
                  <a:srgbClr val="000000"/>
                </a:solidFill>
              </a:rPr>
              <a:t> and </a:t>
            </a:r>
            <a:r>
              <a:rPr lang="en-US" sz="1600" dirty="0" err="1">
                <a:solidFill>
                  <a:srgbClr val="000000"/>
                </a:solidFill>
                <a:latin typeface="Courier New" charset="0"/>
              </a:rPr>
              <a:t>openFile</a:t>
            </a:r>
            <a:r>
              <a:rPr lang="en-US" sz="1800" b="0" dirty="0">
                <a:solidFill>
                  <a:srgbClr val="000000"/>
                </a:solidFill>
              </a:rPr>
              <a:t> </a:t>
            </a:r>
            <a:r>
              <a:rPr lang="en-US" sz="1600" b="0" dirty="0">
                <a:solidFill>
                  <a:srgbClr val="000000"/>
                </a:solidFill>
              </a:rPr>
              <a:t>from Stanford </a:t>
            </a:r>
            <a:r>
              <a:rPr lang="en-US" sz="1600" dirty="0" err="1">
                <a:solidFill>
                  <a:srgbClr val="000000"/>
                </a:solidFill>
                <a:latin typeface="Courier New" charset="0"/>
              </a:rPr>
              <a:t>filelib.h</a:t>
            </a:r>
            <a:r>
              <a:rPr lang="en-US" sz="1800" b="0" dirty="0">
                <a:solidFill>
                  <a:srgbClr val="000000"/>
                </a:solidFill>
              </a:rPr>
              <a:t>, you can simply use the standard </a:t>
            </a:r>
            <a:r>
              <a:rPr lang="en-US" sz="1600" dirty="0" err="1">
                <a:solidFill>
                  <a:srgbClr val="000000"/>
                </a:solidFill>
                <a:latin typeface="Courier New" charset="0"/>
              </a:rPr>
              <a:t>getline</a:t>
            </a:r>
            <a:r>
              <a:rPr lang="en-US" sz="1800" b="0" dirty="0">
                <a:solidFill>
                  <a:srgbClr val="000000"/>
                </a:solidFill>
              </a:rPr>
              <a:t> and </a:t>
            </a:r>
            <a:r>
              <a:rPr lang="en-US" sz="1600" dirty="0">
                <a:solidFill>
                  <a:srgbClr val="000000"/>
                </a:solidFill>
                <a:latin typeface="Courier New" charset="0"/>
              </a:rPr>
              <a:t>open</a:t>
            </a:r>
            <a:r>
              <a:rPr lang="en-US" sz="1800" b="0" dirty="0">
                <a:solidFill>
                  <a:srgbClr val="000000"/>
                </a:solidFill>
              </a:rPr>
              <a:t> methods for file streams.</a:t>
            </a:r>
          </a:p>
          <a:p>
            <a:endParaRPr lang="en-US" sz="1800" b="0" dirty="0">
              <a:solidFill>
                <a:srgbClr val="000000"/>
              </a:solidFill>
            </a:endParaRPr>
          </a:p>
          <a:p>
            <a:r>
              <a:rPr lang="en-US" sz="1600" dirty="0" err="1">
                <a:solidFill>
                  <a:srgbClr val="000000"/>
                </a:solidFill>
                <a:latin typeface="Courier New" charset="0"/>
              </a:rPr>
              <a:t>cout</a:t>
            </a:r>
            <a:r>
              <a:rPr lang="en-US" sz="1600" dirty="0">
                <a:solidFill>
                  <a:srgbClr val="000000"/>
                </a:solidFill>
                <a:latin typeface="Courier New" charset="0"/>
              </a:rPr>
              <a:t> &lt;&lt; prompt;</a:t>
            </a:r>
          </a:p>
          <a:p>
            <a:r>
              <a:rPr lang="en-US" sz="1600" dirty="0" err="1">
                <a:solidFill>
                  <a:srgbClr val="000000"/>
                </a:solidFill>
                <a:latin typeface="Courier New" charset="0"/>
              </a:rPr>
              <a:t>getline</a:t>
            </a:r>
            <a:r>
              <a:rPr lang="en-US" sz="1600" dirty="0">
                <a:solidFill>
                  <a:srgbClr val="000000"/>
                </a:solidFill>
                <a:latin typeface="Courier New" charset="0"/>
              </a:rPr>
              <a:t>(</a:t>
            </a:r>
            <a:r>
              <a:rPr lang="en-US" sz="1600" dirty="0" err="1">
                <a:solidFill>
                  <a:srgbClr val="000000"/>
                </a:solidFill>
                <a:latin typeface="Courier New" charset="0"/>
              </a:rPr>
              <a:t>cin</a:t>
            </a:r>
            <a:r>
              <a:rPr lang="en-US" sz="1600" dirty="0">
                <a:solidFill>
                  <a:srgbClr val="000000"/>
                </a:solidFill>
                <a:latin typeface="Courier New" charset="0"/>
              </a:rPr>
              <a:t>, filename);</a:t>
            </a:r>
          </a:p>
          <a:p>
            <a:r>
              <a:rPr lang="en-US" sz="1600" dirty="0" err="1">
                <a:solidFill>
                  <a:srgbClr val="000000"/>
                </a:solidFill>
                <a:latin typeface="Courier New" charset="0"/>
              </a:rPr>
              <a:t>stream.open</a:t>
            </a:r>
            <a:r>
              <a:rPr lang="en-US" sz="1600" dirty="0">
                <a:solidFill>
                  <a:srgbClr val="000000"/>
                </a:solidFill>
                <a:latin typeface="Courier New" charset="0"/>
              </a:rPr>
              <a:t>(</a:t>
            </a:r>
            <a:r>
              <a:rPr lang="en-US" sz="1600" dirty="0" err="1">
                <a:solidFill>
                  <a:srgbClr val="000000"/>
                </a:solidFill>
                <a:latin typeface="Courier New" charset="0"/>
              </a:rPr>
              <a:t>filename.c_str</a:t>
            </a:r>
            <a:r>
              <a:rPr lang="en-US" sz="1600" dirty="0">
                <a:solidFill>
                  <a:srgbClr val="000000"/>
                </a:solidFill>
                <a:latin typeface="Courier New" charset="0"/>
              </a:rPr>
              <a:t>());</a:t>
            </a:r>
          </a:p>
        </p:txBody>
      </p:sp>
      <p:sp>
        <p:nvSpPr>
          <p:cNvPr id="14" name="Rectangle 13"/>
          <p:cNvSpPr/>
          <p:nvPr/>
        </p:nvSpPr>
        <p:spPr bwMode="auto">
          <a:xfrm>
            <a:off x="1099954" y="1978948"/>
            <a:ext cx="3505200" cy="497552"/>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Tree>
    <p:extLst>
      <p:ext uri="{BB962C8B-B14F-4D97-AF65-F5344CB8AC3E}">
        <p14:creationId xmlns:p14="http://schemas.microsoft.com/office/powerpoint/2010/main" val="157780282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926723"/>
                                        </p:tgtEl>
                                        <p:attrNameLst>
                                          <p:attrName>ppt_x</p:attrName>
                                        </p:attrNameLst>
                                      </p:cBhvr>
                                      <p:tavLst>
                                        <p:tav tm="0">
                                          <p:val>
                                            <p:strVal val="ppt_x"/>
                                          </p:val>
                                        </p:tav>
                                        <p:tav tm="100000">
                                          <p:val>
                                            <p:strVal val="ppt_x"/>
                                          </p:val>
                                        </p:tav>
                                      </p:tavLst>
                                    </p:anim>
                                    <p:anim calcmode="lin" valueType="num">
                                      <p:cBhvr additive="base">
                                        <p:cTn id="7" dur="1000"/>
                                        <p:tgtEl>
                                          <p:spTgt spid="926723"/>
                                        </p:tgtEl>
                                        <p:attrNameLst>
                                          <p:attrName>ppt_y</p:attrName>
                                        </p:attrNameLst>
                                      </p:cBhvr>
                                      <p:tavLst>
                                        <p:tav tm="0">
                                          <p:val>
                                            <p:strVal val="ppt_y"/>
                                          </p:val>
                                        </p:tav>
                                        <p:tav tm="100000">
                                          <p:val>
                                            <p:strVal val="0-ppt_h/2"/>
                                          </p:val>
                                        </p:tav>
                                      </p:tavLst>
                                    </p:anim>
                                    <p:set>
                                      <p:cBhvr>
                                        <p:cTn id="8" dur="1" fill="hold">
                                          <p:stCondLst>
                                            <p:cond delay="999"/>
                                          </p:stCondLst>
                                        </p:cTn>
                                        <p:tgtEl>
                                          <p:spTgt spid="92672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6723" grpId="0"/>
      <p:bldP spid="11" grpId="0" animBg="1"/>
      <p:bldP spid="1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0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Reading Characters</a:t>
            </a:r>
          </a:p>
        </p:txBody>
      </p:sp>
      <p:sp>
        <p:nvSpPr>
          <p:cNvPr id="600067" name="Rectangle 3"/>
          <p:cNvSpPr>
            <a:spLocks noChangeArrowheads="1"/>
          </p:cNvSpPr>
          <p:nvPr/>
        </p:nvSpPr>
        <p:spPr bwMode="auto">
          <a:xfrm>
            <a:off x="504825" y="1168400"/>
            <a:ext cx="8183563" cy="5384800"/>
          </a:xfrm>
          <a:prstGeom prst="rect">
            <a:avLst/>
          </a:prstGeom>
          <a:noFill/>
          <a:ln w="9525">
            <a:noFill/>
            <a:miter lim="800000"/>
            <a:headEnd/>
            <a:tailEnd/>
          </a:ln>
          <a:effectLst/>
        </p:spPr>
        <p:txBody>
          <a:bodyPr>
            <a:prstTxWarp prst="textNoShape">
              <a:avLst/>
            </a:prstTxWarp>
          </a:bodyPr>
          <a:lstStyle/>
          <a:p>
            <a:pPr marL="342900" marR="0" lvl="0" indent="-342900" algn="just" defTabSz="914400" rtl="0" eaLnBrk="0" fontAlgn="base" latinLnBrk="0" hangingPunct="0">
              <a:lnSpc>
                <a:spcPct val="85000"/>
              </a:lnSpc>
              <a:spcBef>
                <a:spcPct val="0"/>
              </a:spcBef>
              <a:spcAft>
                <a:spcPts val="600"/>
              </a:spcAft>
              <a:buClrTx/>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You can read characters from an input stream by calling the </a:t>
            </a:r>
            <a:r>
              <a:rPr kumimoji="0" lang="en-US" sz="2000" b="1" i="0" u="none" strike="noStrike" kern="1200" cap="none" spc="0" normalizeH="0" baseline="0" noProof="0" dirty="0">
                <a:ln>
                  <a:noFill/>
                </a:ln>
                <a:solidFill>
                  <a:srgbClr val="FF0000"/>
                </a:solidFill>
                <a:effectLst/>
                <a:uLnTx/>
                <a:uFillTx/>
                <a:latin typeface="Courier New" charset="0"/>
                <a:ea typeface="+mn-ea"/>
                <a:cs typeface="+mn-cs"/>
              </a:rPr>
              <a:t>get</a:t>
            </a:r>
            <a:r>
              <a:rPr kumimoji="0" lang="en-US" sz="2000" b="0" i="0" u="none" strike="noStrike" kern="1200" cap="none" spc="0" normalizeH="0" baseline="0" noProof="0" dirty="0">
                <a:ln>
                  <a:noFill/>
                </a:ln>
                <a:solidFill>
                  <a:srgbClr val="000000"/>
                </a:solidFill>
                <a:effectLst/>
                <a:uLnTx/>
                <a:uFillTx/>
                <a:latin typeface="Times New Roman" charset="0"/>
                <a:ea typeface="+mn-ea"/>
                <a:cs typeface="+mn-cs"/>
              </a:rPr>
              <a:t> </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method, which comes in two forms:</a:t>
            </a:r>
          </a:p>
          <a:p>
            <a:pPr marL="800100" marR="0" lvl="1" indent="-342900" algn="just" defTabSz="914400" rtl="0" eaLnBrk="0" fontAlgn="base" latinLnBrk="0" hangingPunct="0">
              <a:lnSpc>
                <a:spcPct val="85000"/>
              </a:lnSpc>
              <a:spcBef>
                <a:spcPct val="0"/>
              </a:spcBef>
              <a:spcAft>
                <a:spcPts val="600"/>
              </a:spcAft>
              <a:buClrTx/>
              <a:buSzTx/>
              <a:buFont typeface="Lucida Grande"/>
              <a:buChar char="–"/>
              <a:tabLst/>
              <a:defRPr/>
            </a:pP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If you supply no arguments, </a:t>
            </a:r>
            <a:r>
              <a:rPr kumimoji="0" lang="en-US" sz="2000" b="1" i="0" u="none" strike="noStrike" kern="1200" cap="none" spc="0" normalizeH="0" baseline="0" noProof="0" dirty="0">
                <a:ln>
                  <a:noFill/>
                </a:ln>
                <a:solidFill>
                  <a:srgbClr val="000000"/>
                </a:solidFill>
                <a:effectLst/>
                <a:uLnTx/>
                <a:uFillTx/>
                <a:latin typeface="Courier New"/>
                <a:ea typeface="+mn-ea"/>
                <a:cs typeface="Courier New"/>
              </a:rPr>
              <a:t>get()</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reads and returns the next character value as an </a:t>
            </a:r>
            <a:r>
              <a:rPr kumimoji="0" lang="en-US" sz="2000" b="1" i="0" u="none" strike="noStrike" kern="1200" cap="none" spc="0" normalizeH="0" baseline="0" noProof="0" dirty="0" err="1">
                <a:ln>
                  <a:noFill/>
                </a:ln>
                <a:solidFill>
                  <a:srgbClr val="000000"/>
                </a:solidFill>
                <a:effectLst/>
                <a:uLnTx/>
                <a:uFillTx/>
                <a:latin typeface="Courier New"/>
                <a:ea typeface="+mn-ea"/>
                <a:cs typeface="Courier New"/>
              </a:rPr>
              <a:t>int</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which is </a:t>
            </a:r>
            <a:r>
              <a:rPr kumimoji="0" lang="en-US" sz="2000" b="1" i="0" u="none" strike="noStrike" kern="1200" cap="none" spc="0" normalizeH="0" baseline="0" noProof="0" dirty="0">
                <a:ln>
                  <a:noFill/>
                </a:ln>
                <a:solidFill>
                  <a:srgbClr val="000000"/>
                </a:solidFill>
                <a:effectLst/>
                <a:uLnTx/>
                <a:uFillTx/>
                <a:latin typeface="Courier New"/>
                <a:ea typeface="+mn-ea"/>
                <a:cs typeface="Courier New"/>
              </a:rPr>
              <a:t>EOF</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at the end of the file.</a:t>
            </a:r>
          </a:p>
          <a:p>
            <a:pPr marL="800100" marR="0" lvl="1" indent="-342900" algn="just" defTabSz="914400" rtl="0" eaLnBrk="0" fontAlgn="base" latinLnBrk="0" hangingPunct="0">
              <a:lnSpc>
                <a:spcPct val="85000"/>
              </a:lnSpc>
              <a:spcBef>
                <a:spcPct val="0"/>
              </a:spcBef>
              <a:spcAft>
                <a:spcPts val="600"/>
              </a:spcAft>
              <a:buClrTx/>
              <a:buSzTx/>
              <a:buFont typeface="Lucida Grande"/>
              <a:buChar char="–"/>
              <a:tabLst/>
              <a:defRPr/>
            </a:pP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If you instead pass a character variable by reference, </a:t>
            </a:r>
            <a:r>
              <a:rPr kumimoji="0" lang="en-US" sz="2000" b="1" i="0" u="none" strike="noStrike" kern="1200" cap="none" spc="0" normalizeH="0" baseline="0" noProof="0" dirty="0" err="1">
                <a:ln>
                  <a:noFill/>
                </a:ln>
                <a:solidFill>
                  <a:srgbClr val="000000"/>
                </a:solidFill>
                <a:effectLst/>
                <a:uLnTx/>
                <a:uFillTx/>
                <a:latin typeface="Courier New"/>
                <a:ea typeface="+mn-ea"/>
                <a:cs typeface="Courier New"/>
              </a:rPr>
              <a:t>get(ch</a:t>
            </a:r>
            <a:r>
              <a:rPr kumimoji="0" lang="en-US" sz="2000" b="1" i="0" u="none" strike="noStrike" kern="1200" cap="none" spc="0" normalizeH="0" baseline="0" noProof="0" dirty="0">
                <a:ln>
                  <a:noFill/>
                </a:ln>
                <a:solidFill>
                  <a:srgbClr val="000000"/>
                </a:solidFill>
                <a:effectLst/>
                <a:uLnTx/>
                <a:uFillTx/>
                <a:latin typeface="Courier New"/>
                <a:ea typeface="+mn-ea"/>
                <a:cs typeface="Courier New"/>
              </a:rPr>
              <a:t>)</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reads the next character into that variable.  This form of </a:t>
            </a:r>
            <a:r>
              <a:rPr kumimoji="0" lang="en-US" sz="2000" b="1" i="0" u="none" strike="noStrike" kern="1200" cap="none" spc="0" normalizeH="0" baseline="0" noProof="0" dirty="0">
                <a:ln>
                  <a:noFill/>
                </a:ln>
                <a:solidFill>
                  <a:srgbClr val="000000"/>
                </a:solidFill>
                <a:effectLst/>
                <a:uLnTx/>
                <a:uFillTx/>
                <a:latin typeface="Courier New"/>
                <a:ea typeface="+mn-ea"/>
                <a:cs typeface="Courier New"/>
              </a:rPr>
              <a:t>get</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returns a value that acts like </a:t>
            </a:r>
            <a:r>
              <a:rPr kumimoji="0" lang="en-US" sz="2000" b="1" i="0" u="none" strike="noStrike" kern="1200" cap="none" spc="0" normalizeH="0" baseline="0" noProof="0" dirty="0">
                <a:ln>
                  <a:noFill/>
                </a:ln>
                <a:solidFill>
                  <a:srgbClr val="000000"/>
                </a:solidFill>
                <a:effectLst/>
                <a:uLnTx/>
                <a:uFillTx/>
                <a:latin typeface="Courier New"/>
                <a:ea typeface="+mn-ea"/>
                <a:cs typeface="Courier New"/>
              </a:rPr>
              <a:t>false</a:t>
            </a: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rPr>
              <a:t> at the end of the file.</a:t>
            </a:r>
          </a:p>
          <a:p>
            <a:pPr marL="342900" indent="-342900" algn="just">
              <a:lnSpc>
                <a:spcPct val="85000"/>
              </a:lnSpc>
              <a:spcAft>
                <a:spcPts val="600"/>
              </a:spcAft>
              <a:buFont typeface="Arial" panose="020B0604020202020204" pitchFamily="34" charset="0"/>
              <a:buChar char="•"/>
              <a:defRPr/>
            </a:pPr>
            <a:endParaRPr kumimoji="0" lang="en-US" sz="2400" b="0" i="0" u="none" strike="noStrike" kern="1200" cap="none" spc="0" normalizeH="0" baseline="0" noProof="0" dirty="0">
              <a:ln>
                <a:noFill/>
              </a:ln>
              <a:solidFill>
                <a:srgbClr val="000000"/>
              </a:solidFill>
              <a:effectLst/>
              <a:uLnTx/>
              <a:uFillTx/>
              <a:ea typeface="ＭＳ Ｐゴシック" charset="-128"/>
            </a:endParaRPr>
          </a:p>
          <a:p>
            <a:pPr marL="342900" indent="-342900" algn="just">
              <a:lnSpc>
                <a:spcPct val="85000"/>
              </a:lnSpc>
              <a:spcAft>
                <a:spcPts val="600"/>
              </a:spcAft>
              <a:buFont typeface="Arial" panose="020B0604020202020204" pitchFamily="34" charset="0"/>
              <a:buChar char="•"/>
              <a:defRPr/>
            </a:pPr>
            <a:endParaRPr lang="en-US" sz="2400" b="0" dirty="0">
              <a:solidFill>
                <a:srgbClr val="000000"/>
              </a:solidFill>
              <a:ea typeface="ＭＳ Ｐゴシック" charset="-128"/>
            </a:endParaRPr>
          </a:p>
          <a:p>
            <a:pPr marL="342900" indent="-342900" algn="just">
              <a:lnSpc>
                <a:spcPct val="85000"/>
              </a:lnSpc>
              <a:spcAft>
                <a:spcPts val="600"/>
              </a:spcAft>
              <a:buFont typeface="Arial" panose="020B0604020202020204" pitchFamily="34" charset="0"/>
              <a:buChar char="•"/>
              <a:defRPr/>
            </a:pPr>
            <a:endParaRPr lang="en-US" sz="2400" b="0" dirty="0">
              <a:solidFill>
                <a:srgbClr val="000000"/>
              </a:solidFill>
              <a:ea typeface="ＭＳ Ｐゴシック" charset="-128"/>
            </a:endParaRPr>
          </a:p>
          <a:p>
            <a:pPr marL="342900" indent="-342900" algn="just">
              <a:lnSpc>
                <a:spcPct val="85000"/>
              </a:lnSpc>
              <a:spcAft>
                <a:spcPts val="600"/>
              </a:spcAft>
              <a:buFont typeface="Arial" panose="020B0604020202020204" pitchFamily="34" charset="0"/>
              <a:buChar char="•"/>
              <a:defRPr/>
            </a:pPr>
            <a:endParaRPr lang="en-US" sz="2400" b="0" dirty="0">
              <a:solidFill>
                <a:srgbClr val="000000"/>
              </a:solidFill>
              <a:ea typeface="ＭＳ Ｐゴシック" charset="-128"/>
            </a:endParaRPr>
          </a:p>
          <a:p>
            <a:pPr marL="342900" indent="-342900" algn="just">
              <a:lnSpc>
                <a:spcPct val="85000"/>
              </a:lnSpc>
              <a:spcAft>
                <a:spcPts val="600"/>
              </a:spcAft>
              <a:buFont typeface="Arial" panose="020B0604020202020204" pitchFamily="34" charset="0"/>
              <a:buChar char="•"/>
              <a:defRPr/>
            </a:pPr>
            <a:endParaRPr lang="en-US" sz="2400" b="0" dirty="0">
              <a:solidFill>
                <a:srgbClr val="000000"/>
              </a:solidFill>
              <a:ea typeface="ＭＳ Ｐゴシック" charset="-128"/>
            </a:endParaRPr>
          </a:p>
          <a:p>
            <a:pPr marL="342900" indent="-342900" algn="just">
              <a:lnSpc>
                <a:spcPct val="85000"/>
              </a:lnSpc>
              <a:spcAft>
                <a:spcPts val="600"/>
              </a:spcAft>
              <a:buFont typeface="Arial" panose="020B0604020202020204" pitchFamily="34" charset="0"/>
              <a:buChar char="•"/>
              <a:defRPr/>
            </a:pPr>
            <a:endParaRPr kumimoji="0" lang="en-US" sz="2400" b="0" i="0" u="none" strike="noStrike" kern="1200" cap="none" spc="0" normalizeH="0" baseline="0" noProof="0" dirty="0">
              <a:ln>
                <a:noFill/>
              </a:ln>
              <a:solidFill>
                <a:srgbClr val="000000"/>
              </a:solidFill>
              <a:effectLst/>
              <a:uLnTx/>
              <a:uFillTx/>
              <a:ea typeface="ＭＳ Ｐゴシック" charset="-128"/>
            </a:endParaRPr>
          </a:p>
          <a:p>
            <a:pPr marL="342900" indent="-342900" algn="just">
              <a:lnSpc>
                <a:spcPct val="85000"/>
              </a:lnSpc>
              <a:spcAft>
                <a:spcPts val="600"/>
              </a:spcAft>
              <a:buFont typeface="Arial" panose="020B0604020202020204" pitchFamily="34" charset="0"/>
              <a:buChar char="•"/>
              <a:defRPr/>
            </a:pPr>
            <a:endParaRPr lang="en-US" sz="2400" b="0" dirty="0">
              <a:solidFill>
                <a:srgbClr val="000000"/>
              </a:solidFill>
              <a:ea typeface="ＭＳ Ｐゴシック" charset="-128"/>
            </a:endParaRPr>
          </a:p>
          <a:p>
            <a:pPr marL="342900" indent="-342900" algn="just">
              <a:lnSpc>
                <a:spcPct val="85000"/>
              </a:lnSpc>
              <a:spcAft>
                <a:spcPts val="600"/>
              </a:spcAft>
              <a:buFont typeface="Arial" panose="020B0604020202020204" pitchFamily="34" charset="0"/>
              <a:buChar char="•"/>
              <a:defRPr/>
            </a:pPr>
            <a:r>
              <a:rPr lang="en-US" altLang="zh-CN" sz="2400" b="0" dirty="0">
                <a:solidFill>
                  <a:srgbClr val="000000"/>
                </a:solidFill>
              </a:rPr>
              <a:t>The second is less conventional but typically more convenient.</a:t>
            </a:r>
          </a:p>
        </p:txBody>
      </p:sp>
      <p:sp>
        <p:nvSpPr>
          <p:cNvPr id="600070" name="Rectangle 6"/>
          <p:cNvSpPr>
            <a:spLocks noChangeArrowheads="1"/>
          </p:cNvSpPr>
          <p:nvPr/>
        </p:nvSpPr>
        <p:spPr bwMode="auto">
          <a:xfrm>
            <a:off x="1397000" y="3657600"/>
            <a:ext cx="6350000" cy="1143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r>
              <a:rPr lang="en-US" altLang="zh-CN" sz="1600" dirty="0" err="1">
                <a:solidFill>
                  <a:srgbClr val="000000"/>
                </a:solidFill>
                <a:latin typeface="Courier New" charset="0"/>
              </a:rPr>
              <a:t>int</a:t>
            </a:r>
            <a:r>
              <a:rPr lang="en-US" altLang="zh-CN" sz="1600" dirty="0">
                <a:solidFill>
                  <a:srgbClr val="000000"/>
                </a:solidFill>
                <a:latin typeface="Courier New" charset="0"/>
              </a:rPr>
              <a:t> </a:t>
            </a:r>
            <a:r>
              <a:rPr lang="en-US" altLang="zh-CN" sz="1600" dirty="0" err="1">
                <a:solidFill>
                  <a:srgbClr val="000000"/>
                </a:solidFill>
                <a:latin typeface="Courier New" charset="0"/>
              </a:rPr>
              <a:t>ch</a:t>
            </a:r>
            <a:r>
              <a:rPr lang="en-US" altLang="zh-CN" sz="1600" dirty="0">
                <a:solidFill>
                  <a:srgbClr val="000000"/>
                </a:solidFill>
                <a:latin typeface="Courier New" charset="0"/>
              </a:rPr>
              <a:t>;                               // </a:t>
            </a:r>
            <a:r>
              <a:rPr lang="en-US" altLang="zh-CN" sz="1600" dirty="0" err="1">
                <a:solidFill>
                  <a:srgbClr val="FF0000"/>
                </a:solidFill>
                <a:latin typeface="Courier New" charset="0"/>
              </a:rPr>
              <a:t>int</a:t>
            </a:r>
            <a:r>
              <a:rPr lang="en-US" altLang="zh-CN" sz="1600" dirty="0">
                <a:solidFill>
                  <a:srgbClr val="FF0000"/>
                </a:solidFill>
                <a:latin typeface="Courier New" charset="0"/>
              </a:rPr>
              <a:t> get();</a:t>
            </a:r>
          </a:p>
          <a:p>
            <a:r>
              <a:rPr lang="en-US" altLang="zh-CN" sz="1600" dirty="0">
                <a:solidFill>
                  <a:srgbClr val="000000"/>
                </a:solidFill>
                <a:latin typeface="Courier New" charset="0"/>
              </a:rPr>
              <a:t>while ((</a:t>
            </a:r>
            <a:r>
              <a:rPr lang="en-US" altLang="zh-CN" sz="1600" dirty="0" err="1">
                <a:solidFill>
                  <a:srgbClr val="000000"/>
                </a:solidFill>
                <a:latin typeface="Courier New" charset="0"/>
              </a:rPr>
              <a:t>ch</a:t>
            </a:r>
            <a:r>
              <a:rPr lang="en-US" altLang="zh-CN" sz="1600" dirty="0">
                <a:solidFill>
                  <a:srgbClr val="000000"/>
                </a:solidFill>
                <a:latin typeface="Courier New" charset="0"/>
              </a:rPr>
              <a:t> = </a:t>
            </a:r>
            <a:r>
              <a:rPr lang="en-US" altLang="zh-CN" sz="1600" dirty="0" err="1">
                <a:solidFill>
                  <a:srgbClr val="000000"/>
                </a:solidFill>
                <a:latin typeface="Courier New" charset="0"/>
              </a:rPr>
              <a:t>infile.get</a:t>
            </a:r>
            <a:r>
              <a:rPr lang="en-US" altLang="zh-CN" sz="1600" dirty="0">
                <a:solidFill>
                  <a:srgbClr val="000000"/>
                </a:solidFill>
                <a:latin typeface="Courier New" charset="0"/>
              </a:rPr>
              <a:t>()) != EOF) {</a:t>
            </a:r>
          </a:p>
          <a:p>
            <a:r>
              <a:rPr lang="en-US" altLang="zh-CN" sz="1600" b="0" i="1" dirty="0">
                <a:solidFill>
                  <a:srgbClr val="000000"/>
                </a:solidFill>
                <a:latin typeface="Courier New" charset="0"/>
                <a:cs typeface="Times New Roman"/>
              </a:rPr>
              <a:t>   </a:t>
            </a:r>
            <a:r>
              <a:rPr lang="en-US" altLang="zh-CN" sz="1600" b="0" i="1" dirty="0">
                <a:solidFill>
                  <a:srgbClr val="000000"/>
                </a:solidFill>
                <a:latin typeface="Times New Roman"/>
                <a:cs typeface="Times New Roman"/>
              </a:rPr>
              <a:t>. . . Perform the necessary operations using the character . . .</a:t>
            </a:r>
            <a:endParaRPr lang="en-US" altLang="zh-CN" sz="1600" b="0" i="1" dirty="0">
              <a:latin typeface="TimesNewRomanPS-ItalicMT"/>
            </a:endParaRPr>
          </a:p>
          <a:p>
            <a:r>
              <a:rPr lang="en-US" altLang="zh-CN" sz="1600" dirty="0">
                <a:solidFill>
                  <a:srgbClr val="000000"/>
                </a:solidFill>
                <a:latin typeface="Courier New" charset="0"/>
              </a:rPr>
              <a:t>}</a:t>
            </a:r>
            <a:endParaRPr lang="en-US" sz="1600" dirty="0">
              <a:solidFill>
                <a:srgbClr val="000000"/>
              </a:solidFill>
              <a:latin typeface="Courier New" charset="0"/>
            </a:endParaRPr>
          </a:p>
        </p:txBody>
      </p:sp>
      <p:sp>
        <p:nvSpPr>
          <p:cNvPr id="7" name="Rectangle 6"/>
          <p:cNvSpPr>
            <a:spLocks noChangeArrowheads="1"/>
          </p:cNvSpPr>
          <p:nvPr/>
        </p:nvSpPr>
        <p:spPr bwMode="auto">
          <a:xfrm>
            <a:off x="1397000" y="4809593"/>
            <a:ext cx="6350000" cy="11430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lvl="0">
              <a:lnSpc>
                <a:spcPct val="95000"/>
              </a:lnSpc>
              <a:defRPr/>
            </a:pPr>
            <a:r>
              <a:rPr kumimoji="0" lang="en-US" sz="1600" b="1" i="0" u="none" strike="noStrike" kern="1200" cap="none" spc="0" normalizeH="0" baseline="0" noProof="0" dirty="0">
                <a:ln>
                  <a:noFill/>
                </a:ln>
                <a:solidFill>
                  <a:srgbClr val="000000"/>
                </a:solidFill>
                <a:effectLst/>
                <a:uLnTx/>
                <a:uFillTx/>
                <a:latin typeface="Courier New" charset="0"/>
                <a:ea typeface="+mn-ea"/>
                <a:cs typeface="+mn-cs"/>
              </a:rPr>
              <a:t>char </a:t>
            </a:r>
            <a:r>
              <a:rPr kumimoji="0" lang="en-US" sz="1600" b="1" i="0" u="none" strike="noStrike" kern="1200" cap="none" spc="0" normalizeH="0" baseline="0" noProof="0" dirty="0" err="1">
                <a:ln>
                  <a:noFill/>
                </a:ln>
                <a:solidFill>
                  <a:srgbClr val="000000"/>
                </a:solidFill>
                <a:effectLst/>
                <a:uLnTx/>
                <a:uFillTx/>
                <a:latin typeface="Courier New" charset="0"/>
                <a:ea typeface="+mn-ea"/>
                <a:cs typeface="+mn-cs"/>
              </a:rPr>
              <a:t>ch</a:t>
            </a:r>
            <a:r>
              <a:rPr lang="en-US" sz="1600" dirty="0">
                <a:solidFill>
                  <a:srgbClr val="000000"/>
                </a:solidFill>
                <a:latin typeface="Courier New" charset="0"/>
              </a:rPr>
              <a:t>;                  // </a:t>
            </a:r>
            <a:r>
              <a:rPr lang="en-US" sz="1600" dirty="0" err="1">
                <a:solidFill>
                  <a:srgbClr val="FF0000"/>
                </a:solidFill>
                <a:latin typeface="Courier New" charset="0"/>
              </a:rPr>
              <a:t>istream</a:t>
            </a:r>
            <a:r>
              <a:rPr lang="en-US" sz="1600" dirty="0">
                <a:solidFill>
                  <a:srgbClr val="FF0000"/>
                </a:solidFill>
                <a:latin typeface="Courier New" charset="0"/>
              </a:rPr>
              <a:t>&amp; get(char&amp; c);</a:t>
            </a:r>
            <a:endParaRPr kumimoji="0" lang="en-US" sz="1600" b="1" i="0" u="none" strike="noStrike" kern="1200" cap="none" spc="0" normalizeH="0" baseline="0" noProof="0" dirty="0">
              <a:ln>
                <a:noFill/>
              </a:ln>
              <a:solidFill>
                <a:srgbClr val="FF0000"/>
              </a:solidFill>
              <a:effectLst/>
              <a:uLnTx/>
              <a:uFillTx/>
              <a:latin typeface="Courier New" charset="0"/>
            </a:endParaRPr>
          </a:p>
          <a:p>
            <a:pPr marL="0" marR="0" lvl="0" indent="0" algn="l" defTabSz="914400" rtl="0" eaLnBrk="0" fontAlgn="base" latinLnBrk="0" hangingPunct="0">
              <a:lnSpc>
                <a:spcPct val="95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Courier New" charset="0"/>
                <a:ea typeface="+mn-ea"/>
                <a:cs typeface="+mn-cs"/>
              </a:rPr>
              <a:t>while (</a:t>
            </a:r>
            <a:r>
              <a:rPr kumimoji="0" lang="en-US" sz="1600" b="1" i="0" u="none" strike="noStrike" kern="1200" cap="none" spc="0" normalizeH="0" baseline="0" noProof="0" dirty="0" err="1">
                <a:ln>
                  <a:noFill/>
                </a:ln>
                <a:solidFill>
                  <a:srgbClr val="000000"/>
                </a:solidFill>
                <a:effectLst/>
                <a:uLnTx/>
                <a:uFillTx/>
                <a:latin typeface="Courier New" charset="0"/>
                <a:ea typeface="+mn-ea"/>
                <a:cs typeface="+mn-cs"/>
              </a:rPr>
              <a:t>infile.get(ch</a:t>
            </a:r>
            <a:r>
              <a:rPr kumimoji="0" lang="en-US" sz="1600" b="1" i="0" u="none" strike="noStrike" kern="1200" cap="none" spc="0" normalizeH="0" baseline="0" noProof="0" dirty="0">
                <a:ln>
                  <a:noFill/>
                </a:ln>
                <a:solidFill>
                  <a:srgbClr val="000000"/>
                </a:solidFill>
                <a:effectLst/>
                <a:uLnTx/>
                <a:uFillTx/>
                <a:latin typeface="Courier New" charset="0"/>
                <a:ea typeface="+mn-ea"/>
                <a:cs typeface="+mn-cs"/>
              </a:rPr>
              <a:t>)) {</a:t>
            </a:r>
          </a:p>
          <a:p>
            <a:pPr marL="0" marR="0" lvl="0" indent="0" algn="l" defTabSz="914400" rtl="0" eaLnBrk="0" fontAlgn="base" latinLnBrk="0" hangingPunct="0">
              <a:lnSpc>
                <a:spcPct val="95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Courier New" charset="0"/>
                <a:ea typeface="+mn-ea"/>
                <a:cs typeface="+mn-cs"/>
              </a:rPr>
              <a:t>   </a:t>
            </a:r>
            <a:r>
              <a:rPr kumimoji="0" lang="en-US" sz="1600" b="0" i="1" u="none" strike="noStrike" kern="1200" cap="none" spc="0" normalizeH="0" baseline="0" noProof="0" dirty="0">
                <a:ln>
                  <a:noFill/>
                </a:ln>
                <a:solidFill>
                  <a:srgbClr val="000000"/>
                </a:solidFill>
                <a:effectLst/>
                <a:uLnTx/>
                <a:uFillTx/>
                <a:latin typeface="Times New Roman"/>
                <a:ea typeface="+mn-ea"/>
                <a:cs typeface="Times New Roman"/>
              </a:rPr>
              <a:t>. . . Perform the necessary operations using the character . . .</a:t>
            </a:r>
            <a:endParaRPr kumimoji="0" lang="en-US" sz="1600" b="1" i="0" u="none" strike="noStrike" kern="1200" cap="none" spc="0" normalizeH="0" baseline="0" noProof="0" dirty="0">
              <a:ln>
                <a:noFill/>
              </a:ln>
              <a:solidFill>
                <a:srgbClr val="000000"/>
              </a:solidFill>
              <a:effectLst/>
              <a:uLnTx/>
              <a:uFillTx/>
              <a:latin typeface="Courier New" charset="0"/>
              <a:ea typeface="+mn-ea"/>
              <a:cs typeface="+mn-cs"/>
            </a:endParaRPr>
          </a:p>
          <a:p>
            <a:pPr marL="0" marR="0" lvl="0" indent="0" algn="l" defTabSz="914400" rtl="0" eaLnBrk="0" fontAlgn="base" latinLnBrk="0" hangingPunct="0">
              <a:lnSpc>
                <a:spcPct val="95000"/>
              </a:lnSpc>
              <a:spcBef>
                <a:spcPct val="0"/>
              </a:spcBef>
              <a:spcAft>
                <a:spcPct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Courier New" charset="0"/>
                <a:ea typeface="+mn-ea"/>
                <a:cs typeface="+mn-cs"/>
              </a:rPr>
              <a:t>}</a:t>
            </a:r>
          </a:p>
        </p:txBody>
      </p:sp>
    </p:spTree>
    <p:extLst>
      <p:ext uri="{BB962C8B-B14F-4D97-AF65-F5344CB8AC3E}">
        <p14:creationId xmlns:p14="http://schemas.microsoft.com/office/powerpoint/2010/main" val="3431494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0006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0006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0007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0006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0070" grpId="0" animBg="1"/>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0579" name="Text Box 3"/>
          <p:cNvSpPr txBox="1">
            <a:spLocks noChangeArrowheads="1"/>
          </p:cNvSpPr>
          <p:nvPr/>
        </p:nvSpPr>
        <p:spPr bwMode="auto">
          <a:xfrm>
            <a:off x="374904" y="1193801"/>
            <a:ext cx="8440737" cy="5355312"/>
          </a:xfrm>
          <a:prstGeom prst="rect">
            <a:avLst/>
          </a:prstGeom>
          <a:noFill/>
          <a:ln w="9525">
            <a:noFill/>
            <a:miter lim="800000"/>
            <a:headEnd/>
            <a:tailEnd/>
          </a:ln>
          <a:effectLst/>
        </p:spPr>
        <p:txBody>
          <a:bodyPr wrap="square">
            <a:prstTxWarp prst="textNoShape">
              <a:avLst/>
            </a:prstTxWarp>
            <a:spAutoFit/>
          </a:bodyPr>
          <a:lstStyle/>
          <a:p>
            <a:r>
              <a:rPr lang="en-US" sz="1600" dirty="0">
                <a:solidFill>
                  <a:srgbClr val="0000FF"/>
                </a:solidFill>
                <a:latin typeface="Courier New"/>
                <a:cs typeface="Courier New"/>
              </a:rPr>
              <a:t>/*</a:t>
            </a:r>
          </a:p>
          <a:p>
            <a:r>
              <a:rPr lang="en-US" sz="1600" dirty="0">
                <a:solidFill>
                  <a:srgbClr val="0000FF"/>
                </a:solidFill>
                <a:latin typeface="Courier New"/>
                <a:cs typeface="Courier New"/>
              </a:rPr>
              <a:t> * File: </a:t>
            </a:r>
            <a:r>
              <a:rPr lang="en-US" sz="1600" dirty="0" err="1">
                <a:solidFill>
                  <a:srgbClr val="0000FF"/>
                </a:solidFill>
                <a:latin typeface="Courier New"/>
                <a:cs typeface="Courier New"/>
              </a:rPr>
              <a:t>ShowFileContents.cpp</a:t>
            </a:r>
            <a:endParaRPr lang="en-US" sz="1600" dirty="0">
              <a:solidFill>
                <a:srgbClr val="0000FF"/>
              </a:solidFill>
              <a:latin typeface="Courier New"/>
              <a:cs typeface="Courier New"/>
            </a:endParaRPr>
          </a:p>
          <a:p>
            <a:r>
              <a:rPr lang="en-US" sz="1600" dirty="0">
                <a:solidFill>
                  <a:srgbClr val="0000FF"/>
                </a:solidFill>
                <a:latin typeface="Courier New"/>
                <a:cs typeface="Courier New"/>
              </a:rPr>
              <a:t> * --------------------------</a:t>
            </a:r>
          </a:p>
          <a:p>
            <a:r>
              <a:rPr lang="en-US" sz="1600" dirty="0">
                <a:solidFill>
                  <a:srgbClr val="0000FF"/>
                </a:solidFill>
                <a:latin typeface="Courier New"/>
                <a:cs typeface="Courier New"/>
              </a:rPr>
              <a:t> * This program displays the contents of a file chosen by the user.</a:t>
            </a:r>
          </a:p>
          <a:p>
            <a:r>
              <a:rPr lang="en-US" sz="1600" dirty="0">
                <a:solidFill>
                  <a:srgbClr val="0000FF"/>
                </a:solidFill>
                <a:latin typeface="Courier New"/>
                <a:cs typeface="Courier New"/>
              </a:rPr>
              <a:t> */</a:t>
            </a:r>
          </a:p>
          <a:p>
            <a:endParaRPr lang="en-US" sz="1100" dirty="0">
              <a:latin typeface="Courier New"/>
              <a:cs typeface="Courier New"/>
            </a:endParaRPr>
          </a:p>
          <a:p>
            <a:r>
              <a:rPr lang="en-US" sz="1600" dirty="0">
                <a:latin typeface="Courier New"/>
                <a:cs typeface="Courier New"/>
              </a:rPr>
              <a:t>#include &lt;</a:t>
            </a:r>
            <a:r>
              <a:rPr lang="en-US" sz="1600" dirty="0" err="1">
                <a:latin typeface="Courier New"/>
                <a:cs typeface="Courier New"/>
              </a:rPr>
              <a:t>iostream</a:t>
            </a:r>
            <a:r>
              <a:rPr lang="en-US" sz="1600" dirty="0">
                <a:latin typeface="Courier New"/>
                <a:cs typeface="Courier New"/>
              </a:rPr>
              <a:t>&gt;</a:t>
            </a:r>
          </a:p>
          <a:p>
            <a:r>
              <a:rPr lang="en-US" sz="1600" dirty="0">
                <a:latin typeface="Courier New"/>
                <a:cs typeface="Courier New"/>
              </a:rPr>
              <a:t>#include &lt;</a:t>
            </a:r>
            <a:r>
              <a:rPr lang="en-US" sz="1600" dirty="0" err="1">
                <a:latin typeface="Courier New"/>
                <a:cs typeface="Courier New"/>
              </a:rPr>
              <a:t>fstream</a:t>
            </a:r>
            <a:r>
              <a:rPr lang="en-US" sz="1600" dirty="0">
                <a:latin typeface="Courier New"/>
                <a:cs typeface="Courier New"/>
              </a:rPr>
              <a:t>&gt;</a:t>
            </a:r>
          </a:p>
          <a:p>
            <a:r>
              <a:rPr lang="en-US" sz="1600" dirty="0">
                <a:latin typeface="Courier New"/>
                <a:cs typeface="Courier New"/>
              </a:rPr>
              <a:t>#include &lt;string&gt;</a:t>
            </a:r>
          </a:p>
          <a:p>
            <a:r>
              <a:rPr lang="en-US" sz="1600" dirty="0">
                <a:latin typeface="Courier New"/>
                <a:cs typeface="Courier New"/>
              </a:rPr>
              <a:t>#include "</a:t>
            </a:r>
            <a:r>
              <a:rPr lang="en-US" sz="1600" dirty="0" err="1">
                <a:latin typeface="Courier New"/>
                <a:cs typeface="Courier New"/>
              </a:rPr>
              <a:t>filelib.h</a:t>
            </a:r>
            <a:r>
              <a:rPr lang="en-US" sz="1600" dirty="0">
                <a:latin typeface="Courier New"/>
                <a:cs typeface="Courier New"/>
              </a:rPr>
              <a:t>"</a:t>
            </a:r>
          </a:p>
          <a:p>
            <a:r>
              <a:rPr lang="en-US" sz="1600" dirty="0">
                <a:latin typeface="Courier New"/>
                <a:cs typeface="Courier New"/>
              </a:rPr>
              <a:t>using namespace std;</a:t>
            </a:r>
          </a:p>
          <a:p>
            <a:endParaRPr lang="en-US" sz="1100" dirty="0">
              <a:latin typeface="Courier New"/>
              <a:cs typeface="Courier New"/>
            </a:endParaRPr>
          </a:p>
          <a:p>
            <a:r>
              <a:rPr lang="en-US" sz="1600" dirty="0" err="1">
                <a:latin typeface="Courier New"/>
                <a:cs typeface="Courier New"/>
              </a:rPr>
              <a:t>int</a:t>
            </a:r>
            <a:r>
              <a:rPr lang="en-US" sz="1600" dirty="0">
                <a:latin typeface="Courier New"/>
                <a:cs typeface="Courier New"/>
              </a:rPr>
              <a:t> main() {</a:t>
            </a:r>
          </a:p>
          <a:p>
            <a:r>
              <a:rPr lang="en-US" sz="1600" dirty="0">
                <a:latin typeface="Courier New"/>
                <a:cs typeface="Courier New"/>
              </a:rPr>
              <a:t>   </a:t>
            </a:r>
            <a:r>
              <a:rPr lang="en-US" sz="1600" dirty="0" err="1">
                <a:latin typeface="Courier New"/>
                <a:cs typeface="Courier New"/>
              </a:rPr>
              <a:t>ifstream</a:t>
            </a:r>
            <a:r>
              <a:rPr lang="en-US" sz="1600" dirty="0">
                <a:latin typeface="Courier New"/>
                <a:cs typeface="Courier New"/>
              </a:rPr>
              <a:t> </a:t>
            </a:r>
            <a:r>
              <a:rPr lang="en-US" sz="1600" dirty="0" err="1">
                <a:latin typeface="Courier New"/>
                <a:cs typeface="Courier New"/>
              </a:rPr>
              <a:t>infile</a:t>
            </a:r>
            <a:r>
              <a:rPr lang="en-US" sz="1600" dirty="0">
                <a:latin typeface="Courier New"/>
                <a:cs typeface="Courier New"/>
              </a:rPr>
              <a:t>;</a:t>
            </a:r>
          </a:p>
          <a:p>
            <a:r>
              <a:rPr lang="en-US" sz="1600" dirty="0">
                <a:latin typeface="Courier New"/>
                <a:cs typeface="Courier New"/>
              </a:rPr>
              <a:t>   </a:t>
            </a:r>
            <a:r>
              <a:rPr lang="en-US" sz="1600" dirty="0" err="1">
                <a:latin typeface="Courier New"/>
                <a:cs typeface="Courier New"/>
              </a:rPr>
              <a:t>promptUserForFile(infile</a:t>
            </a:r>
            <a:r>
              <a:rPr lang="en-US" sz="1600" dirty="0">
                <a:latin typeface="Courier New"/>
                <a:cs typeface="Courier New"/>
              </a:rPr>
              <a:t>, "Input file: ");</a:t>
            </a:r>
          </a:p>
          <a:p>
            <a:r>
              <a:rPr lang="en-US" altLang="zh-CN" sz="1600" dirty="0">
                <a:latin typeface="Courier New"/>
                <a:cs typeface="Courier New"/>
              </a:rPr>
              <a:t>   </a:t>
            </a:r>
            <a:r>
              <a:rPr lang="en-US" altLang="zh-CN" sz="1600" dirty="0" err="1">
                <a:latin typeface="Courier New"/>
                <a:cs typeface="Courier New"/>
              </a:rPr>
              <a:t>int</a:t>
            </a:r>
            <a:r>
              <a:rPr lang="en-US" altLang="zh-CN" sz="1600" dirty="0">
                <a:latin typeface="Courier New"/>
                <a:cs typeface="Courier New"/>
              </a:rPr>
              <a:t> </a:t>
            </a:r>
            <a:r>
              <a:rPr lang="en-US" altLang="zh-CN" sz="1600" dirty="0" err="1">
                <a:latin typeface="Courier New"/>
                <a:cs typeface="Courier New"/>
              </a:rPr>
              <a:t>ch</a:t>
            </a:r>
            <a:r>
              <a:rPr lang="en-US" altLang="zh-CN" sz="1600" dirty="0">
                <a:latin typeface="Courier New"/>
                <a:cs typeface="Courier New"/>
              </a:rPr>
              <a:t>;</a:t>
            </a:r>
          </a:p>
          <a:p>
            <a:r>
              <a:rPr lang="en-US" altLang="zh-CN" sz="1600" dirty="0">
                <a:latin typeface="Courier New"/>
                <a:cs typeface="Courier New"/>
              </a:rPr>
              <a:t>   while ((</a:t>
            </a:r>
            <a:r>
              <a:rPr lang="en-US" altLang="zh-CN" sz="1600" dirty="0" err="1">
                <a:latin typeface="Courier New"/>
                <a:cs typeface="Courier New"/>
              </a:rPr>
              <a:t>ch</a:t>
            </a:r>
            <a:r>
              <a:rPr lang="en-US" altLang="zh-CN" sz="1600" dirty="0">
                <a:latin typeface="Courier New"/>
                <a:cs typeface="Courier New"/>
              </a:rPr>
              <a:t> = </a:t>
            </a:r>
            <a:r>
              <a:rPr lang="en-US" altLang="zh-CN" sz="1600" dirty="0" err="1">
                <a:latin typeface="Courier New"/>
                <a:cs typeface="Courier New"/>
              </a:rPr>
              <a:t>infile.get</a:t>
            </a:r>
            <a:r>
              <a:rPr lang="en-US" altLang="zh-CN" sz="1600" dirty="0">
                <a:latin typeface="Courier New"/>
                <a:cs typeface="Courier New"/>
              </a:rPr>
              <a:t>()) != EOF) {</a:t>
            </a:r>
          </a:p>
          <a:p>
            <a:r>
              <a:rPr lang="en-US" sz="1600" dirty="0">
                <a:latin typeface="Courier New"/>
                <a:cs typeface="Courier New"/>
              </a:rPr>
              <a:t>      </a:t>
            </a:r>
            <a:r>
              <a:rPr lang="en-US" sz="1600" dirty="0" err="1">
                <a:latin typeface="Courier New"/>
                <a:cs typeface="Courier New"/>
              </a:rPr>
              <a:t>cout.put</a:t>
            </a:r>
            <a:r>
              <a:rPr lang="en-US" sz="1600" dirty="0">
                <a:latin typeface="Courier New"/>
                <a:cs typeface="Courier New"/>
              </a:rPr>
              <a:t>(</a:t>
            </a:r>
            <a:r>
              <a:rPr lang="en-US" sz="1600" dirty="0" err="1">
                <a:latin typeface="Courier New"/>
                <a:cs typeface="Courier New"/>
              </a:rPr>
              <a:t>ch</a:t>
            </a:r>
            <a:r>
              <a:rPr lang="en-US" sz="1600" dirty="0">
                <a:latin typeface="Courier New"/>
                <a:cs typeface="Courier New"/>
              </a:rPr>
              <a:t>);</a:t>
            </a:r>
          </a:p>
          <a:p>
            <a:r>
              <a:rPr lang="en-US" sz="1600" dirty="0">
                <a:latin typeface="Courier New"/>
                <a:cs typeface="Courier New"/>
              </a:rPr>
              <a:t>   }</a:t>
            </a:r>
          </a:p>
          <a:p>
            <a:r>
              <a:rPr lang="en-US" sz="1600" dirty="0">
                <a:latin typeface="Courier New"/>
                <a:cs typeface="Courier New"/>
              </a:rPr>
              <a:t>   </a:t>
            </a:r>
            <a:r>
              <a:rPr lang="en-US" sz="1600" dirty="0" err="1">
                <a:latin typeface="Courier New"/>
                <a:cs typeface="Courier New"/>
              </a:rPr>
              <a:t>infile.close</a:t>
            </a:r>
            <a:r>
              <a:rPr lang="en-US" sz="1600" dirty="0">
                <a:latin typeface="Courier New"/>
                <a:cs typeface="Courier New"/>
              </a:rPr>
              <a:t>();</a:t>
            </a:r>
          </a:p>
          <a:p>
            <a:r>
              <a:rPr lang="en-US" sz="1600" dirty="0">
                <a:latin typeface="Courier New"/>
                <a:cs typeface="Courier New"/>
              </a:rPr>
              <a:t>   return 0;</a:t>
            </a:r>
          </a:p>
          <a:p>
            <a:r>
              <a:rPr lang="en-US" sz="1600" dirty="0">
                <a:latin typeface="Courier New"/>
                <a:cs typeface="Courier New"/>
              </a:rPr>
              <a:t>}</a:t>
            </a: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Reading a File Character by Character</a:t>
            </a: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8" name="Rectangle 7"/>
          <p:cNvSpPr/>
          <p:nvPr/>
        </p:nvSpPr>
        <p:spPr bwMode="auto">
          <a:xfrm>
            <a:off x="762000" y="4760248"/>
            <a:ext cx="4267200" cy="497552"/>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0579" name="Text Box 3"/>
          <p:cNvSpPr txBox="1">
            <a:spLocks noChangeArrowheads="1"/>
          </p:cNvSpPr>
          <p:nvPr/>
        </p:nvSpPr>
        <p:spPr bwMode="auto">
          <a:xfrm>
            <a:off x="374904" y="1193801"/>
            <a:ext cx="8440737" cy="5359400"/>
          </a:xfrm>
          <a:prstGeom prst="rect">
            <a:avLst/>
          </a:prstGeom>
          <a:noFill/>
          <a:ln w="9525">
            <a:noFill/>
            <a:miter lim="800000"/>
            <a:headEnd/>
            <a:tailEnd/>
          </a:ln>
          <a:effectLst/>
        </p:spPr>
        <p:txBody>
          <a:bodyPr wrap="square">
            <a:prstTxWarp prst="textNoShape">
              <a:avLst/>
            </a:prstTxWarp>
            <a:spAutoFit/>
          </a:bodyPr>
          <a:lstStyle/>
          <a:p>
            <a:r>
              <a:rPr lang="en-US" sz="1600" dirty="0">
                <a:solidFill>
                  <a:srgbClr val="0000FF"/>
                </a:solidFill>
                <a:latin typeface="Courier New"/>
                <a:cs typeface="Courier New"/>
              </a:rPr>
              <a:t>/*</a:t>
            </a:r>
          </a:p>
          <a:p>
            <a:r>
              <a:rPr lang="en-US" sz="1600" dirty="0">
                <a:solidFill>
                  <a:srgbClr val="0000FF"/>
                </a:solidFill>
                <a:latin typeface="Courier New"/>
                <a:cs typeface="Courier New"/>
              </a:rPr>
              <a:t> * File: </a:t>
            </a:r>
            <a:r>
              <a:rPr lang="en-US" sz="1600" dirty="0" err="1">
                <a:solidFill>
                  <a:srgbClr val="0000FF"/>
                </a:solidFill>
                <a:latin typeface="Courier New"/>
                <a:cs typeface="Courier New"/>
              </a:rPr>
              <a:t>ShowFileContents.cpp</a:t>
            </a:r>
            <a:endParaRPr lang="en-US" sz="1600" dirty="0">
              <a:solidFill>
                <a:srgbClr val="0000FF"/>
              </a:solidFill>
              <a:latin typeface="Courier New"/>
              <a:cs typeface="Courier New"/>
            </a:endParaRPr>
          </a:p>
          <a:p>
            <a:r>
              <a:rPr lang="en-US" sz="1600" dirty="0">
                <a:solidFill>
                  <a:srgbClr val="0000FF"/>
                </a:solidFill>
                <a:latin typeface="Courier New"/>
                <a:cs typeface="Courier New"/>
              </a:rPr>
              <a:t> * --------------------------</a:t>
            </a:r>
          </a:p>
          <a:p>
            <a:r>
              <a:rPr lang="en-US" sz="1600" dirty="0">
                <a:solidFill>
                  <a:srgbClr val="0000FF"/>
                </a:solidFill>
                <a:latin typeface="Courier New"/>
                <a:cs typeface="Courier New"/>
              </a:rPr>
              <a:t> * This program displays the contents of a file chosen by the user.</a:t>
            </a:r>
          </a:p>
          <a:p>
            <a:r>
              <a:rPr lang="en-US" sz="1600" dirty="0">
                <a:solidFill>
                  <a:srgbClr val="0000FF"/>
                </a:solidFill>
                <a:latin typeface="Courier New"/>
                <a:cs typeface="Courier New"/>
              </a:rPr>
              <a:t> */</a:t>
            </a:r>
          </a:p>
          <a:p>
            <a:endParaRPr lang="en-US" sz="1100" dirty="0">
              <a:latin typeface="Courier New"/>
              <a:cs typeface="Courier New"/>
            </a:endParaRPr>
          </a:p>
          <a:p>
            <a:r>
              <a:rPr lang="en-US" sz="1600" dirty="0">
                <a:latin typeface="Courier New"/>
                <a:cs typeface="Courier New"/>
              </a:rPr>
              <a:t>#include &lt;</a:t>
            </a:r>
            <a:r>
              <a:rPr lang="en-US" sz="1600" dirty="0" err="1">
                <a:latin typeface="Courier New"/>
                <a:cs typeface="Courier New"/>
              </a:rPr>
              <a:t>iostream</a:t>
            </a:r>
            <a:r>
              <a:rPr lang="en-US" sz="1600" dirty="0">
                <a:latin typeface="Courier New"/>
                <a:cs typeface="Courier New"/>
              </a:rPr>
              <a:t>&gt;</a:t>
            </a:r>
          </a:p>
          <a:p>
            <a:r>
              <a:rPr lang="en-US" sz="1600" dirty="0">
                <a:latin typeface="Courier New"/>
                <a:cs typeface="Courier New"/>
              </a:rPr>
              <a:t>#include &lt;</a:t>
            </a:r>
            <a:r>
              <a:rPr lang="en-US" sz="1600" dirty="0" err="1">
                <a:latin typeface="Courier New"/>
                <a:cs typeface="Courier New"/>
              </a:rPr>
              <a:t>fstream</a:t>
            </a:r>
            <a:r>
              <a:rPr lang="en-US" sz="1600" dirty="0">
                <a:latin typeface="Courier New"/>
                <a:cs typeface="Courier New"/>
              </a:rPr>
              <a:t>&gt;</a:t>
            </a:r>
          </a:p>
          <a:p>
            <a:r>
              <a:rPr lang="en-US" sz="1600" dirty="0">
                <a:latin typeface="Courier New"/>
                <a:cs typeface="Courier New"/>
              </a:rPr>
              <a:t>#include &lt;string&gt;</a:t>
            </a:r>
          </a:p>
          <a:p>
            <a:r>
              <a:rPr lang="en-US" sz="1600" dirty="0">
                <a:latin typeface="Courier New"/>
                <a:cs typeface="Courier New"/>
              </a:rPr>
              <a:t>#include "</a:t>
            </a:r>
            <a:r>
              <a:rPr lang="en-US" sz="1600" dirty="0" err="1">
                <a:latin typeface="Courier New"/>
                <a:cs typeface="Courier New"/>
              </a:rPr>
              <a:t>filelib.h</a:t>
            </a:r>
            <a:r>
              <a:rPr lang="en-US" sz="1600" dirty="0">
                <a:latin typeface="Courier New"/>
                <a:cs typeface="Courier New"/>
              </a:rPr>
              <a:t>"</a:t>
            </a:r>
          </a:p>
          <a:p>
            <a:r>
              <a:rPr lang="en-US" sz="1600" dirty="0">
                <a:latin typeface="Courier New"/>
                <a:cs typeface="Courier New"/>
              </a:rPr>
              <a:t>using namespace std;</a:t>
            </a:r>
          </a:p>
          <a:p>
            <a:endParaRPr lang="en-US" sz="1100" dirty="0">
              <a:latin typeface="Courier New"/>
              <a:cs typeface="Courier New"/>
            </a:endParaRPr>
          </a:p>
          <a:p>
            <a:r>
              <a:rPr lang="en-US" sz="1600" dirty="0" err="1">
                <a:latin typeface="Courier New"/>
                <a:cs typeface="Courier New"/>
              </a:rPr>
              <a:t>int</a:t>
            </a:r>
            <a:r>
              <a:rPr lang="en-US" sz="1600" dirty="0">
                <a:latin typeface="Courier New"/>
                <a:cs typeface="Courier New"/>
              </a:rPr>
              <a:t> main() {</a:t>
            </a:r>
          </a:p>
          <a:p>
            <a:r>
              <a:rPr lang="en-US" sz="1600" dirty="0">
                <a:latin typeface="Courier New"/>
                <a:cs typeface="Courier New"/>
              </a:rPr>
              <a:t>   </a:t>
            </a:r>
            <a:r>
              <a:rPr lang="en-US" sz="1600" dirty="0" err="1">
                <a:latin typeface="Courier New"/>
                <a:cs typeface="Courier New"/>
              </a:rPr>
              <a:t>ifstream</a:t>
            </a:r>
            <a:r>
              <a:rPr lang="en-US" sz="1600" dirty="0">
                <a:latin typeface="Courier New"/>
                <a:cs typeface="Courier New"/>
              </a:rPr>
              <a:t> </a:t>
            </a:r>
            <a:r>
              <a:rPr lang="en-US" sz="1600" dirty="0" err="1">
                <a:latin typeface="Courier New"/>
                <a:cs typeface="Courier New"/>
              </a:rPr>
              <a:t>infile</a:t>
            </a:r>
            <a:r>
              <a:rPr lang="en-US" sz="1600" dirty="0">
                <a:latin typeface="Courier New"/>
                <a:cs typeface="Courier New"/>
              </a:rPr>
              <a:t>;</a:t>
            </a:r>
          </a:p>
          <a:p>
            <a:r>
              <a:rPr lang="en-US" sz="1600" dirty="0">
                <a:latin typeface="Courier New"/>
                <a:cs typeface="Courier New"/>
              </a:rPr>
              <a:t>   </a:t>
            </a:r>
            <a:r>
              <a:rPr lang="en-US" sz="1600" dirty="0" err="1">
                <a:latin typeface="Courier New"/>
                <a:cs typeface="Courier New"/>
              </a:rPr>
              <a:t>promptUserForFile(infile</a:t>
            </a:r>
            <a:r>
              <a:rPr lang="en-US" sz="1600" dirty="0">
                <a:latin typeface="Courier New"/>
                <a:cs typeface="Courier New"/>
              </a:rPr>
              <a:t>, "Input file: ");</a:t>
            </a:r>
          </a:p>
          <a:p>
            <a:r>
              <a:rPr lang="en-US" sz="1600" dirty="0">
                <a:latin typeface="Courier New"/>
                <a:cs typeface="Courier New"/>
              </a:rPr>
              <a:t>   char </a:t>
            </a:r>
            <a:r>
              <a:rPr lang="en-US" sz="1600" dirty="0" err="1">
                <a:latin typeface="Courier New"/>
                <a:cs typeface="Courier New"/>
              </a:rPr>
              <a:t>ch</a:t>
            </a:r>
            <a:r>
              <a:rPr lang="en-US" sz="1600" dirty="0">
                <a:latin typeface="Courier New"/>
                <a:cs typeface="Courier New"/>
              </a:rPr>
              <a:t>;</a:t>
            </a:r>
          </a:p>
          <a:p>
            <a:r>
              <a:rPr lang="en-US" sz="1600" dirty="0">
                <a:latin typeface="Courier New"/>
                <a:cs typeface="Courier New"/>
              </a:rPr>
              <a:t>   while (</a:t>
            </a:r>
            <a:r>
              <a:rPr lang="en-US" sz="1600" dirty="0" err="1">
                <a:latin typeface="Courier New"/>
                <a:cs typeface="Courier New"/>
              </a:rPr>
              <a:t>infile.get(ch</a:t>
            </a:r>
            <a:r>
              <a:rPr lang="en-US" sz="1600" dirty="0">
                <a:latin typeface="Courier New"/>
                <a:cs typeface="Courier New"/>
              </a:rPr>
              <a:t>)) {</a:t>
            </a:r>
          </a:p>
          <a:p>
            <a:r>
              <a:rPr lang="en-US" sz="1600" dirty="0">
                <a:latin typeface="Courier New"/>
                <a:cs typeface="Courier New"/>
              </a:rPr>
              <a:t>      </a:t>
            </a:r>
            <a:r>
              <a:rPr lang="en-US" sz="1600" dirty="0" err="1">
                <a:latin typeface="Courier New"/>
                <a:cs typeface="Courier New"/>
              </a:rPr>
              <a:t>cout.put(ch</a:t>
            </a:r>
            <a:r>
              <a:rPr lang="en-US" sz="1600" dirty="0">
                <a:latin typeface="Courier New"/>
                <a:cs typeface="Courier New"/>
              </a:rPr>
              <a:t>);</a:t>
            </a:r>
          </a:p>
          <a:p>
            <a:r>
              <a:rPr lang="en-US" sz="1600" dirty="0">
                <a:latin typeface="Courier New"/>
                <a:cs typeface="Courier New"/>
              </a:rPr>
              <a:t>   }</a:t>
            </a:r>
          </a:p>
          <a:p>
            <a:r>
              <a:rPr lang="en-US" sz="1600" dirty="0">
                <a:latin typeface="Courier New"/>
                <a:cs typeface="Courier New"/>
              </a:rPr>
              <a:t>   </a:t>
            </a:r>
            <a:r>
              <a:rPr lang="en-US" sz="1600" dirty="0" err="1">
                <a:latin typeface="Courier New"/>
                <a:cs typeface="Courier New"/>
              </a:rPr>
              <a:t>infile.close</a:t>
            </a:r>
            <a:r>
              <a:rPr lang="en-US" sz="1600" dirty="0">
                <a:latin typeface="Courier New"/>
                <a:cs typeface="Courier New"/>
              </a:rPr>
              <a:t>();</a:t>
            </a:r>
          </a:p>
          <a:p>
            <a:r>
              <a:rPr lang="en-US" sz="1600" dirty="0">
                <a:latin typeface="Courier New"/>
                <a:cs typeface="Courier New"/>
              </a:rPr>
              <a:t>   return 0;</a:t>
            </a:r>
          </a:p>
          <a:p>
            <a:r>
              <a:rPr lang="en-US" sz="1600" dirty="0">
                <a:latin typeface="Courier New"/>
                <a:cs typeface="Courier New"/>
              </a:rPr>
              <a:t>}</a:t>
            </a: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Reading a File Character by Character</a:t>
            </a: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8" name="Rectangle 7"/>
          <p:cNvSpPr/>
          <p:nvPr/>
        </p:nvSpPr>
        <p:spPr bwMode="auto">
          <a:xfrm>
            <a:off x="762000" y="4760248"/>
            <a:ext cx="2819400" cy="497552"/>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Tree>
    <p:extLst>
      <p:ext uri="{BB962C8B-B14F-4D97-AF65-F5344CB8AC3E}">
        <p14:creationId xmlns:p14="http://schemas.microsoft.com/office/powerpoint/2010/main" val="1594685448"/>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0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Reading Lines from a File</a:t>
            </a:r>
          </a:p>
        </p:txBody>
      </p:sp>
      <p:sp>
        <p:nvSpPr>
          <p:cNvPr id="600067" name="Rectangle 3"/>
          <p:cNvSpPr>
            <a:spLocks noChangeArrowheads="1"/>
          </p:cNvSpPr>
          <p:nvPr/>
        </p:nvSpPr>
        <p:spPr bwMode="auto">
          <a:xfrm>
            <a:off x="504825" y="1168400"/>
            <a:ext cx="8183563" cy="40132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600"/>
              </a:spcAft>
              <a:buFontTx/>
              <a:buChar char="•"/>
            </a:pPr>
            <a:r>
              <a:rPr lang="en-US" sz="2400" b="0" dirty="0"/>
              <a:t>You can also read lines from a text file by calling the </a:t>
            </a:r>
            <a:r>
              <a:rPr lang="en-US" sz="2400" i="1" dirty="0">
                <a:solidFill>
                  <a:srgbClr val="FF0000"/>
                </a:solidFill>
              </a:rPr>
              <a:t>free function</a:t>
            </a:r>
            <a:r>
              <a:rPr lang="en-US" sz="2400" b="0" dirty="0"/>
              <a:t> (unlike a </a:t>
            </a:r>
            <a:r>
              <a:rPr lang="en-US" sz="2400" i="1" dirty="0">
                <a:solidFill>
                  <a:srgbClr val="FF0000"/>
                </a:solidFill>
              </a:rPr>
              <a:t>method</a:t>
            </a:r>
            <a:r>
              <a:rPr lang="en-US" sz="2400" b="0" dirty="0"/>
              <a:t>, a free function is not bound to a particular class) </a:t>
            </a:r>
            <a:r>
              <a:rPr lang="en-US" sz="2000" dirty="0" err="1">
                <a:latin typeface="Courier New" charset="0"/>
              </a:rPr>
              <a:t>getline</a:t>
            </a:r>
            <a:r>
              <a:rPr lang="en-US" sz="2400" b="0" dirty="0"/>
              <a:t>, which takes an </a:t>
            </a:r>
            <a:r>
              <a:rPr lang="en-US" sz="2000" dirty="0" err="1">
                <a:latin typeface="Courier New" charset="0"/>
              </a:rPr>
              <a:t>ifstream</a:t>
            </a:r>
            <a:r>
              <a:rPr lang="en-US" sz="2000" b="0" dirty="0"/>
              <a:t> </a:t>
            </a:r>
            <a:r>
              <a:rPr lang="en-US" sz="2400" b="0" dirty="0"/>
              <a:t>and a </a:t>
            </a:r>
            <a:r>
              <a:rPr lang="en-US" sz="2000" dirty="0">
                <a:latin typeface="Courier New" charset="0"/>
              </a:rPr>
              <a:t>string</a:t>
            </a:r>
            <a:r>
              <a:rPr lang="en-US" sz="2000" b="0" dirty="0"/>
              <a:t> </a:t>
            </a:r>
            <a:r>
              <a:rPr lang="en-US" sz="2400" b="0" dirty="0"/>
              <a:t>as reference parameters.</a:t>
            </a:r>
          </a:p>
          <a:p>
            <a:pPr marL="342900" indent="-342900">
              <a:lnSpc>
                <a:spcPct val="85000"/>
              </a:lnSpc>
              <a:spcAft>
                <a:spcPts val="600"/>
              </a:spcAft>
              <a:buFontTx/>
              <a:buChar char="•"/>
            </a:pPr>
            <a:r>
              <a:rPr lang="en-US" sz="2400" b="0" dirty="0"/>
              <a:t>The effect of </a:t>
            </a:r>
            <a:r>
              <a:rPr lang="en-US" sz="2000" dirty="0" err="1">
                <a:latin typeface="Courier New" charset="0"/>
              </a:rPr>
              <a:t>getline</a:t>
            </a:r>
            <a:r>
              <a:rPr lang="en-US" sz="2000" b="0" dirty="0"/>
              <a:t> </a:t>
            </a:r>
            <a:r>
              <a:rPr lang="en-US" sz="2400" b="0" dirty="0"/>
              <a:t>is to store the next line of data from the file into the string variable after discarding the end-of-line character.</a:t>
            </a:r>
          </a:p>
          <a:p>
            <a:pPr marL="342900" indent="-342900">
              <a:lnSpc>
                <a:spcPct val="85000"/>
              </a:lnSpc>
              <a:spcAft>
                <a:spcPts val="600"/>
              </a:spcAft>
              <a:buFontTx/>
              <a:buChar char="•"/>
            </a:pPr>
            <a:r>
              <a:rPr lang="en-US" sz="2400" b="0" dirty="0"/>
              <a:t>If you try to read past the end of the data, </a:t>
            </a:r>
            <a:r>
              <a:rPr lang="en-US" sz="2000" dirty="0" err="1">
                <a:latin typeface="Courier New" charset="0"/>
              </a:rPr>
              <a:t>getline</a:t>
            </a:r>
            <a:r>
              <a:rPr lang="en-US" sz="2000" b="0" dirty="0"/>
              <a:t> </a:t>
            </a:r>
            <a:r>
              <a:rPr lang="en-US" sz="2400" b="0" dirty="0"/>
              <a:t>sets the </a:t>
            </a:r>
            <a:r>
              <a:rPr lang="en-US" sz="2400" i="1" dirty="0">
                <a:solidFill>
                  <a:srgbClr val="FF0000"/>
                </a:solidFill>
              </a:rPr>
              <a:t>fail indicator</a:t>
            </a:r>
            <a:r>
              <a:rPr lang="en-US" sz="2400" b="0" dirty="0"/>
              <a:t> for the stream, which is then interpreted as </a:t>
            </a:r>
            <a:r>
              <a:rPr lang="en-US" sz="2000" dirty="0">
                <a:latin typeface="Courier New"/>
                <a:cs typeface="Courier New"/>
              </a:rPr>
              <a:t>false</a:t>
            </a:r>
            <a:r>
              <a:rPr lang="en-US" sz="2400" b="0" dirty="0"/>
              <a:t>.</a:t>
            </a:r>
          </a:p>
          <a:p>
            <a:pPr marL="342900" indent="-342900">
              <a:lnSpc>
                <a:spcPct val="85000"/>
              </a:lnSpc>
              <a:spcAft>
                <a:spcPts val="600"/>
              </a:spcAft>
              <a:buFontTx/>
              <a:buChar char="•"/>
            </a:pPr>
            <a:r>
              <a:rPr lang="en-US" altLang="zh-CN" sz="2400" b="0" dirty="0"/>
              <a:t>The following code fragment uses the </a:t>
            </a:r>
            <a:r>
              <a:rPr lang="en-US" altLang="zh-CN" sz="2000" dirty="0" err="1">
                <a:latin typeface="Courier New" charset="0"/>
              </a:rPr>
              <a:t>getline</a:t>
            </a:r>
            <a:r>
              <a:rPr lang="en-US" altLang="zh-CN" sz="2000" b="0" dirty="0"/>
              <a:t> </a:t>
            </a:r>
            <a:r>
              <a:rPr lang="en-US" altLang="zh-CN" sz="2400" b="0" dirty="0"/>
              <a:t>method to?</a:t>
            </a:r>
          </a:p>
          <a:p>
            <a:pPr indent="357188">
              <a:lnSpc>
                <a:spcPct val="85000"/>
              </a:lnSpc>
              <a:spcAft>
                <a:spcPts val="600"/>
              </a:spcAft>
            </a:pPr>
            <a:r>
              <a:rPr lang="en-US" altLang="zh-CN" sz="2400" b="0" dirty="0"/>
              <a:t>determine the length of the longest line in the stream </a:t>
            </a:r>
            <a:r>
              <a:rPr lang="en-US" altLang="zh-CN" sz="2000" dirty="0" err="1">
                <a:latin typeface="Courier New" charset="0"/>
              </a:rPr>
              <a:t>infile</a:t>
            </a:r>
            <a:r>
              <a:rPr lang="en-US" altLang="zh-CN" sz="2400" b="0" dirty="0"/>
              <a:t>:</a:t>
            </a:r>
          </a:p>
        </p:txBody>
      </p:sp>
      <p:sp>
        <p:nvSpPr>
          <p:cNvPr id="600070" name="Rectangle 6"/>
          <p:cNvSpPr>
            <a:spLocks noChangeArrowheads="1"/>
          </p:cNvSpPr>
          <p:nvPr/>
        </p:nvSpPr>
        <p:spPr bwMode="auto">
          <a:xfrm>
            <a:off x="1397000" y="5105400"/>
            <a:ext cx="6350000" cy="13716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nSpc>
                <a:spcPct val="95000"/>
              </a:lnSpc>
            </a:pPr>
            <a:r>
              <a:rPr lang="en-US" sz="1600" dirty="0" err="1">
                <a:latin typeface="Courier New" charset="0"/>
              </a:rPr>
              <a:t>int</a:t>
            </a:r>
            <a:r>
              <a:rPr lang="en-US" sz="1600" dirty="0">
                <a:latin typeface="Courier New" charset="0"/>
              </a:rPr>
              <a:t> max = 0;</a:t>
            </a:r>
          </a:p>
          <a:p>
            <a:pPr>
              <a:lnSpc>
                <a:spcPct val="95000"/>
              </a:lnSpc>
            </a:pPr>
            <a:r>
              <a:rPr lang="en-US" sz="1600" dirty="0">
                <a:latin typeface="Courier New" charset="0"/>
              </a:rPr>
              <a:t>string line;</a:t>
            </a:r>
          </a:p>
          <a:p>
            <a:pPr>
              <a:lnSpc>
                <a:spcPct val="95000"/>
              </a:lnSpc>
            </a:pPr>
            <a:r>
              <a:rPr lang="en-US" sz="1600" dirty="0">
                <a:latin typeface="Courier New" charset="0"/>
              </a:rPr>
              <a:t>while (</a:t>
            </a:r>
            <a:r>
              <a:rPr lang="en-US" sz="1600" dirty="0" err="1">
                <a:latin typeface="Courier New" charset="0"/>
              </a:rPr>
              <a:t>getline(infile</a:t>
            </a:r>
            <a:r>
              <a:rPr lang="en-US" sz="1600" dirty="0">
                <a:latin typeface="Courier New" charset="0"/>
              </a:rPr>
              <a:t>, line))</a:t>
            </a:r>
            <a:r>
              <a:rPr lang="en-US" sz="1600" dirty="0">
                <a:latin typeface="Times New Roman"/>
                <a:cs typeface="Times New Roman"/>
              </a:rPr>
              <a:t> </a:t>
            </a:r>
            <a:r>
              <a:rPr lang="en-US" sz="1600" dirty="0">
                <a:latin typeface="Courier New" charset="0"/>
              </a:rPr>
              <a:t>{</a:t>
            </a:r>
          </a:p>
          <a:p>
            <a:pPr>
              <a:lnSpc>
                <a:spcPct val="95000"/>
              </a:lnSpc>
            </a:pPr>
            <a:r>
              <a:rPr lang="en-US" sz="1600" dirty="0">
                <a:latin typeface="Courier New" charset="0"/>
              </a:rPr>
              <a:t>   if (</a:t>
            </a:r>
            <a:r>
              <a:rPr lang="en-US" sz="1600" dirty="0" err="1">
                <a:latin typeface="Courier New" charset="0"/>
              </a:rPr>
              <a:t>line.length</a:t>
            </a:r>
            <a:r>
              <a:rPr lang="en-US" sz="1600" dirty="0">
                <a:latin typeface="Courier New" charset="0"/>
              </a:rPr>
              <a:t>() &gt; max) max = </a:t>
            </a:r>
            <a:r>
              <a:rPr lang="en-US" sz="1600" dirty="0" err="1">
                <a:latin typeface="Courier New" charset="0"/>
              </a:rPr>
              <a:t>line.length</a:t>
            </a:r>
            <a:r>
              <a:rPr lang="en-US" sz="1600" dirty="0">
                <a:latin typeface="Courier New" charset="0"/>
              </a:rPr>
              <a:t>();</a:t>
            </a:r>
          </a:p>
          <a:p>
            <a:pPr>
              <a:lnSpc>
                <a:spcPct val="95000"/>
              </a:lnSpc>
            </a:pPr>
            <a:r>
              <a:rPr lang="en-US" sz="1600" dirty="0">
                <a:latin typeface="Courier New" charset="0"/>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0006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0006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0006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0007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0006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0067" grpId="0" uiExpand="1" build="p"/>
      <p:bldP spid="60007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920579" name="Text Box 3"/>
          <p:cNvSpPr txBox="1">
            <a:spLocks noChangeArrowheads="1"/>
          </p:cNvSpPr>
          <p:nvPr/>
        </p:nvSpPr>
        <p:spPr bwMode="auto">
          <a:xfrm>
            <a:off x="374904" y="1193801"/>
            <a:ext cx="8440737" cy="5359400"/>
          </a:xfrm>
          <a:prstGeom prst="rect">
            <a:avLst/>
          </a:prstGeom>
          <a:noFill/>
          <a:ln w="9525">
            <a:noFill/>
            <a:miter lim="800000"/>
            <a:headEnd/>
            <a:tailEnd/>
          </a:ln>
          <a:effectLst/>
        </p:spPr>
        <p:txBody>
          <a:bodyPr wrap="square">
            <a:prstTxWarp prst="textNoShape">
              <a:avLst/>
            </a:prstTxWarp>
            <a:spAutoFit/>
          </a:bodyPr>
          <a:lstStyle/>
          <a:p>
            <a:r>
              <a:rPr lang="en-US" sz="1600" dirty="0">
                <a:solidFill>
                  <a:srgbClr val="0000FF"/>
                </a:solidFill>
                <a:latin typeface="Courier New"/>
                <a:cs typeface="Courier New"/>
              </a:rPr>
              <a:t>/*</a:t>
            </a:r>
          </a:p>
          <a:p>
            <a:r>
              <a:rPr lang="en-US" sz="1600" dirty="0">
                <a:solidFill>
                  <a:srgbClr val="0000FF"/>
                </a:solidFill>
                <a:latin typeface="Courier New"/>
                <a:cs typeface="Courier New"/>
              </a:rPr>
              <a:t> * File: </a:t>
            </a:r>
            <a:r>
              <a:rPr lang="en-US" sz="1600" dirty="0" err="1">
                <a:solidFill>
                  <a:srgbClr val="0000FF"/>
                </a:solidFill>
                <a:latin typeface="Courier New"/>
                <a:cs typeface="Courier New"/>
              </a:rPr>
              <a:t>ShowFileContents.cpp</a:t>
            </a:r>
            <a:endParaRPr lang="en-US" sz="1600" dirty="0">
              <a:solidFill>
                <a:srgbClr val="0000FF"/>
              </a:solidFill>
              <a:latin typeface="Courier New"/>
              <a:cs typeface="Courier New"/>
            </a:endParaRPr>
          </a:p>
          <a:p>
            <a:r>
              <a:rPr lang="en-US" sz="1600" dirty="0">
                <a:solidFill>
                  <a:srgbClr val="0000FF"/>
                </a:solidFill>
                <a:latin typeface="Courier New"/>
                <a:cs typeface="Courier New"/>
              </a:rPr>
              <a:t> * --------------------------</a:t>
            </a:r>
          </a:p>
          <a:p>
            <a:r>
              <a:rPr lang="en-US" sz="1600" dirty="0">
                <a:solidFill>
                  <a:srgbClr val="0000FF"/>
                </a:solidFill>
                <a:latin typeface="Courier New"/>
                <a:cs typeface="Courier New"/>
              </a:rPr>
              <a:t> * This program displays the contents of a file chosen by the user.</a:t>
            </a:r>
          </a:p>
          <a:p>
            <a:r>
              <a:rPr lang="en-US" sz="1600" dirty="0">
                <a:solidFill>
                  <a:srgbClr val="0000FF"/>
                </a:solidFill>
                <a:latin typeface="Courier New"/>
                <a:cs typeface="Courier New"/>
              </a:rPr>
              <a:t> */</a:t>
            </a:r>
          </a:p>
          <a:p>
            <a:endParaRPr lang="en-US" sz="1100" dirty="0">
              <a:latin typeface="Courier New"/>
              <a:cs typeface="Courier New"/>
            </a:endParaRPr>
          </a:p>
          <a:p>
            <a:r>
              <a:rPr lang="en-US" sz="1600" dirty="0">
                <a:latin typeface="Courier New"/>
                <a:cs typeface="Courier New"/>
              </a:rPr>
              <a:t>#include &lt;</a:t>
            </a:r>
            <a:r>
              <a:rPr lang="en-US" sz="1600" dirty="0" err="1">
                <a:latin typeface="Courier New"/>
                <a:cs typeface="Courier New"/>
              </a:rPr>
              <a:t>iostream</a:t>
            </a:r>
            <a:r>
              <a:rPr lang="en-US" sz="1600" dirty="0">
                <a:latin typeface="Courier New"/>
                <a:cs typeface="Courier New"/>
              </a:rPr>
              <a:t>&gt;</a:t>
            </a:r>
          </a:p>
          <a:p>
            <a:r>
              <a:rPr lang="en-US" sz="1600" dirty="0">
                <a:latin typeface="Courier New"/>
                <a:cs typeface="Courier New"/>
              </a:rPr>
              <a:t>#include &lt;</a:t>
            </a:r>
            <a:r>
              <a:rPr lang="en-US" sz="1600" dirty="0" err="1">
                <a:latin typeface="Courier New"/>
                <a:cs typeface="Courier New"/>
              </a:rPr>
              <a:t>fstream</a:t>
            </a:r>
            <a:r>
              <a:rPr lang="en-US" sz="1600" dirty="0">
                <a:latin typeface="Courier New"/>
                <a:cs typeface="Courier New"/>
              </a:rPr>
              <a:t>&gt;</a:t>
            </a:r>
          </a:p>
          <a:p>
            <a:r>
              <a:rPr lang="en-US" sz="1600" dirty="0">
                <a:latin typeface="Courier New"/>
                <a:cs typeface="Courier New"/>
              </a:rPr>
              <a:t>#include &lt;string&gt;</a:t>
            </a:r>
          </a:p>
          <a:p>
            <a:r>
              <a:rPr lang="en-US" sz="1600" dirty="0">
                <a:latin typeface="Courier New"/>
                <a:cs typeface="Courier New"/>
              </a:rPr>
              <a:t>#include "</a:t>
            </a:r>
            <a:r>
              <a:rPr lang="en-US" sz="1600" dirty="0" err="1">
                <a:latin typeface="Courier New"/>
                <a:cs typeface="Courier New"/>
              </a:rPr>
              <a:t>filelib.h</a:t>
            </a:r>
            <a:r>
              <a:rPr lang="en-US" sz="1600" dirty="0">
                <a:latin typeface="Courier New"/>
                <a:cs typeface="Courier New"/>
              </a:rPr>
              <a:t>"</a:t>
            </a:r>
          </a:p>
          <a:p>
            <a:r>
              <a:rPr lang="en-US" sz="1600" dirty="0">
                <a:latin typeface="Courier New"/>
                <a:cs typeface="Courier New"/>
              </a:rPr>
              <a:t>using namespace std;</a:t>
            </a:r>
          </a:p>
          <a:p>
            <a:endParaRPr lang="en-US" sz="1100" dirty="0">
              <a:latin typeface="Courier New"/>
              <a:cs typeface="Courier New"/>
            </a:endParaRPr>
          </a:p>
          <a:p>
            <a:r>
              <a:rPr lang="en-US" sz="1600" dirty="0" err="1">
                <a:latin typeface="Courier New"/>
                <a:cs typeface="Courier New"/>
              </a:rPr>
              <a:t>int</a:t>
            </a:r>
            <a:r>
              <a:rPr lang="en-US" sz="1600" dirty="0">
                <a:latin typeface="Courier New"/>
                <a:cs typeface="Courier New"/>
              </a:rPr>
              <a:t> main() {</a:t>
            </a:r>
          </a:p>
          <a:p>
            <a:r>
              <a:rPr lang="en-US" sz="1600" dirty="0">
                <a:latin typeface="Courier New"/>
                <a:cs typeface="Courier New"/>
              </a:rPr>
              <a:t>   </a:t>
            </a:r>
            <a:r>
              <a:rPr lang="en-US" sz="1600" dirty="0" err="1">
                <a:latin typeface="Courier New"/>
                <a:cs typeface="Courier New"/>
              </a:rPr>
              <a:t>ifstream</a:t>
            </a:r>
            <a:r>
              <a:rPr lang="en-US" sz="1600" dirty="0">
                <a:latin typeface="Courier New"/>
                <a:cs typeface="Courier New"/>
              </a:rPr>
              <a:t> </a:t>
            </a:r>
            <a:r>
              <a:rPr lang="en-US" sz="1600" dirty="0" err="1">
                <a:latin typeface="Courier New"/>
                <a:cs typeface="Courier New"/>
              </a:rPr>
              <a:t>infile</a:t>
            </a:r>
            <a:r>
              <a:rPr lang="en-US" sz="1600" dirty="0">
                <a:latin typeface="Courier New"/>
                <a:cs typeface="Courier New"/>
              </a:rPr>
              <a:t>;</a:t>
            </a:r>
          </a:p>
          <a:p>
            <a:r>
              <a:rPr lang="en-US" sz="1600" dirty="0">
                <a:latin typeface="Courier New"/>
                <a:cs typeface="Courier New"/>
              </a:rPr>
              <a:t>   </a:t>
            </a:r>
            <a:r>
              <a:rPr lang="en-US" sz="1600" dirty="0" err="1">
                <a:latin typeface="Courier New"/>
                <a:cs typeface="Courier New"/>
              </a:rPr>
              <a:t>promptUserForFile(infile</a:t>
            </a:r>
            <a:r>
              <a:rPr lang="en-US" sz="1600" dirty="0">
                <a:latin typeface="Courier New"/>
                <a:cs typeface="Courier New"/>
              </a:rPr>
              <a:t>, "Input file: ");</a:t>
            </a:r>
          </a:p>
          <a:p>
            <a:r>
              <a:rPr lang="en-US" sz="1600" dirty="0">
                <a:latin typeface="Courier New"/>
                <a:cs typeface="Courier New"/>
              </a:rPr>
              <a:t>   string line;</a:t>
            </a:r>
          </a:p>
          <a:p>
            <a:r>
              <a:rPr lang="en-US" sz="1600" dirty="0">
                <a:latin typeface="Courier New"/>
                <a:cs typeface="Courier New"/>
              </a:rPr>
              <a:t>   while (</a:t>
            </a:r>
            <a:r>
              <a:rPr lang="en-US" sz="1600" dirty="0" err="1">
                <a:latin typeface="Courier New"/>
                <a:cs typeface="Courier New"/>
              </a:rPr>
              <a:t>getline(infile</a:t>
            </a:r>
            <a:r>
              <a:rPr lang="en-US" sz="1600" dirty="0">
                <a:latin typeface="Courier New"/>
                <a:cs typeface="Courier New"/>
              </a:rPr>
              <a:t>, line)) {</a:t>
            </a:r>
          </a:p>
          <a:p>
            <a:r>
              <a:rPr lang="en-US" sz="1600" dirty="0">
                <a:latin typeface="Courier New"/>
                <a:cs typeface="Courier New"/>
              </a:rPr>
              <a:t>      </a:t>
            </a:r>
            <a:r>
              <a:rPr lang="en-US" sz="1600" dirty="0" err="1">
                <a:latin typeface="Courier New"/>
                <a:cs typeface="Courier New"/>
              </a:rPr>
              <a:t>cout</a:t>
            </a:r>
            <a:r>
              <a:rPr lang="en-US" sz="1600" dirty="0">
                <a:latin typeface="Courier New"/>
                <a:cs typeface="Courier New"/>
              </a:rPr>
              <a:t> &lt;&lt; line &lt;&lt; endl;</a:t>
            </a:r>
          </a:p>
          <a:p>
            <a:r>
              <a:rPr lang="en-US" sz="1600" dirty="0">
                <a:latin typeface="Courier New"/>
                <a:cs typeface="Courier New"/>
              </a:rPr>
              <a:t>   }</a:t>
            </a:r>
          </a:p>
          <a:p>
            <a:r>
              <a:rPr lang="en-US" sz="1600" dirty="0">
                <a:latin typeface="Courier New"/>
                <a:cs typeface="Courier New"/>
              </a:rPr>
              <a:t>   </a:t>
            </a:r>
            <a:r>
              <a:rPr lang="en-US" sz="1600" dirty="0" err="1">
                <a:latin typeface="Courier New"/>
                <a:cs typeface="Courier New"/>
              </a:rPr>
              <a:t>infile.close</a:t>
            </a:r>
            <a:r>
              <a:rPr lang="en-US" sz="1600" dirty="0">
                <a:latin typeface="Courier New"/>
                <a:cs typeface="Courier New"/>
              </a:rPr>
              <a:t>();</a:t>
            </a:r>
          </a:p>
          <a:p>
            <a:r>
              <a:rPr lang="en-US" sz="1600" dirty="0">
                <a:latin typeface="Courier New"/>
                <a:cs typeface="Courier New"/>
              </a:rPr>
              <a:t>   return 0;</a:t>
            </a:r>
          </a:p>
          <a:p>
            <a:r>
              <a:rPr lang="en-US" sz="1600" dirty="0">
                <a:latin typeface="Courier New"/>
                <a:cs typeface="Courier New"/>
              </a:rPr>
              <a:t>}</a:t>
            </a: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Reading a File Line by Line</a:t>
            </a: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String Streams</a:t>
            </a:r>
            <a:endParaRPr lang="en-US" dirty="0">
              <a:solidFill>
                <a:schemeClr val="tx1"/>
              </a:solidFill>
            </a:endParaRPr>
          </a:p>
        </p:txBody>
      </p:sp>
      <p:sp>
        <p:nvSpPr>
          <p:cNvPr id="5" name="矩形 4"/>
          <p:cNvSpPr/>
          <p:nvPr/>
        </p:nvSpPr>
        <p:spPr>
          <a:xfrm>
            <a:off x="530224" y="1143000"/>
            <a:ext cx="8232775" cy="4321183"/>
          </a:xfrm>
          <a:prstGeom prst="rect">
            <a:avLst/>
          </a:prstGeom>
        </p:spPr>
        <p:txBody>
          <a:bodyPr wrap="square">
            <a:spAutoFit/>
          </a:bodyPr>
          <a:lstStyle/>
          <a:p>
            <a:pPr marL="342900" lvl="0" indent="-342900">
              <a:lnSpc>
                <a:spcPct val="85000"/>
              </a:lnSpc>
              <a:spcAft>
                <a:spcPts val="1200"/>
              </a:spcAft>
              <a:buFontTx/>
              <a:buChar char="•"/>
            </a:pPr>
            <a:r>
              <a:rPr lang="en-US" altLang="zh-CN" sz="2400" b="0" kern="0" dirty="0">
                <a:solidFill>
                  <a:srgbClr val="000000"/>
                </a:solidFill>
                <a:latin typeface="Times New Roman"/>
              </a:rPr>
              <a:t>Given that files and strings are both sequences of characters, C++ allows you to treat them symmetrically.</a:t>
            </a:r>
          </a:p>
          <a:p>
            <a:pPr marL="342900" lvl="0" indent="-342900">
              <a:lnSpc>
                <a:spcPct val="85000"/>
              </a:lnSpc>
              <a:spcAft>
                <a:spcPts val="1200"/>
              </a:spcAft>
              <a:buFontTx/>
              <a:buChar char="•"/>
            </a:pPr>
            <a:r>
              <a:rPr lang="en-US" altLang="zh-CN" sz="2400" b="0" kern="0" dirty="0">
                <a:solidFill>
                  <a:srgbClr val="000000"/>
                </a:solidFill>
                <a:latin typeface="Times New Roman"/>
              </a:rPr>
              <a:t>C++ provides that capability through the </a:t>
            </a:r>
            <a:r>
              <a:rPr lang="en-US" altLang="zh-CN" sz="2000" dirty="0">
                <a:latin typeface="Courier New" charset="0"/>
              </a:rPr>
              <a:t>&lt;</a:t>
            </a:r>
            <a:r>
              <a:rPr lang="en-US" altLang="zh-CN" sz="2000" dirty="0" err="1">
                <a:latin typeface="Courier New" charset="0"/>
              </a:rPr>
              <a:t>sstream</a:t>
            </a:r>
            <a:r>
              <a:rPr lang="en-US" altLang="zh-CN" sz="2000" dirty="0">
                <a:latin typeface="Courier New" charset="0"/>
              </a:rPr>
              <a:t>&gt;</a:t>
            </a:r>
            <a:r>
              <a:rPr lang="en-US" altLang="zh-CN" sz="2400" b="0" kern="0" dirty="0">
                <a:solidFill>
                  <a:srgbClr val="000000"/>
                </a:solidFill>
                <a:latin typeface="Times New Roman"/>
              </a:rPr>
              <a:t> library, which exports several classes that allow you to associate a stream with a string value in much the same way that the </a:t>
            </a:r>
            <a:r>
              <a:rPr lang="en-US" altLang="zh-CN" sz="2000" dirty="0">
                <a:latin typeface="Courier New" charset="0"/>
              </a:rPr>
              <a:t>&lt;</a:t>
            </a:r>
            <a:r>
              <a:rPr lang="en-US" altLang="zh-CN" sz="2000" dirty="0" err="1">
                <a:latin typeface="Courier New" charset="0"/>
              </a:rPr>
              <a:t>fstream</a:t>
            </a:r>
            <a:r>
              <a:rPr lang="en-US" altLang="zh-CN" sz="2000" dirty="0">
                <a:latin typeface="Courier New" charset="0"/>
              </a:rPr>
              <a:t>&gt;</a:t>
            </a:r>
            <a:r>
              <a:rPr lang="en-US" altLang="zh-CN" sz="2400" b="0" kern="0" dirty="0">
                <a:solidFill>
                  <a:srgbClr val="000000"/>
                </a:solidFill>
                <a:latin typeface="Times New Roman"/>
              </a:rPr>
              <a:t> library allows you to associate a stream with a file.</a:t>
            </a:r>
          </a:p>
          <a:p>
            <a:pPr marL="342900" lvl="0" indent="-342900">
              <a:lnSpc>
                <a:spcPct val="85000"/>
              </a:lnSpc>
              <a:spcAft>
                <a:spcPts val="1200"/>
              </a:spcAft>
              <a:buFontTx/>
              <a:buChar char="•"/>
            </a:pPr>
            <a:r>
              <a:rPr lang="en-US" altLang="zh-CN" sz="2400" b="0" kern="0" dirty="0">
                <a:solidFill>
                  <a:srgbClr val="000000"/>
                </a:solidFill>
                <a:latin typeface="Times New Roman"/>
              </a:rPr>
              <a:t>The </a:t>
            </a:r>
            <a:r>
              <a:rPr lang="en-US" altLang="zh-CN" sz="2000" dirty="0" err="1">
                <a:latin typeface="Courier New" charset="0"/>
              </a:rPr>
              <a:t>istringstream</a:t>
            </a:r>
            <a:r>
              <a:rPr lang="en-US" altLang="zh-CN" sz="2400" b="0" kern="0" dirty="0">
                <a:solidFill>
                  <a:srgbClr val="000000"/>
                </a:solidFill>
                <a:latin typeface="Times New Roman"/>
              </a:rPr>
              <a:t> class is the counterpart of </a:t>
            </a:r>
            <a:r>
              <a:rPr lang="en-US" altLang="zh-CN" sz="2000" dirty="0" err="1">
                <a:latin typeface="Courier New" charset="0"/>
              </a:rPr>
              <a:t>ifstream</a:t>
            </a:r>
            <a:r>
              <a:rPr lang="en-US" altLang="zh-CN" sz="2400" b="0" kern="0" dirty="0">
                <a:solidFill>
                  <a:srgbClr val="000000"/>
                </a:solidFill>
                <a:latin typeface="Times New Roman"/>
              </a:rPr>
              <a:t> and makes it possible to use stream operators to read data from a string.</a:t>
            </a:r>
          </a:p>
          <a:p>
            <a:pPr marL="342900" lvl="0" indent="-342900">
              <a:lnSpc>
                <a:spcPct val="85000"/>
              </a:lnSpc>
              <a:spcAft>
                <a:spcPts val="1200"/>
              </a:spcAft>
              <a:buFontTx/>
              <a:buChar char="•"/>
            </a:pPr>
            <a:r>
              <a:rPr lang="en-US" altLang="zh-CN" sz="2400" b="0" kern="0" dirty="0">
                <a:solidFill>
                  <a:srgbClr val="000000"/>
                </a:solidFill>
                <a:latin typeface="Times New Roman"/>
              </a:rPr>
              <a:t>For output, the </a:t>
            </a:r>
            <a:r>
              <a:rPr lang="en-US" altLang="zh-CN" sz="2000" dirty="0" err="1">
                <a:latin typeface="Courier New" charset="0"/>
              </a:rPr>
              <a:t>ostringstream</a:t>
            </a:r>
            <a:r>
              <a:rPr lang="en-US" altLang="zh-CN" sz="2400" b="0" kern="0" dirty="0">
                <a:solidFill>
                  <a:srgbClr val="000000"/>
                </a:solidFill>
                <a:latin typeface="Times New Roman"/>
              </a:rPr>
              <a:t> class works very much like </a:t>
            </a:r>
            <a:r>
              <a:rPr lang="en-US" altLang="zh-CN" sz="2000" dirty="0" err="1">
                <a:latin typeface="Courier New" charset="0"/>
              </a:rPr>
              <a:t>ofstream</a:t>
            </a:r>
            <a:r>
              <a:rPr lang="en-US" altLang="zh-CN" sz="2400" b="0" kern="0" dirty="0">
                <a:solidFill>
                  <a:srgbClr val="000000"/>
                </a:solidFill>
                <a:latin typeface="Times New Roman"/>
              </a:rPr>
              <a:t> except that the output is directed to a string rather than a file.</a:t>
            </a:r>
          </a:p>
        </p:txBody>
      </p:sp>
    </p:spTree>
    <p:extLst>
      <p:ext uri="{BB962C8B-B14F-4D97-AF65-F5344CB8AC3E}">
        <p14:creationId xmlns:p14="http://schemas.microsoft.com/office/powerpoint/2010/main" val="2187228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Class and Objects</a:t>
            </a:r>
            <a:endParaRPr lang="en-US" dirty="0">
              <a:solidFill>
                <a:schemeClr val="tx1"/>
              </a:solidFill>
            </a:endParaRPr>
          </a:p>
        </p:txBody>
      </p:sp>
      <p:sp>
        <p:nvSpPr>
          <p:cNvPr id="5" name="矩形 4"/>
          <p:cNvSpPr/>
          <p:nvPr/>
        </p:nvSpPr>
        <p:spPr>
          <a:xfrm>
            <a:off x="530224" y="1143000"/>
            <a:ext cx="8156575" cy="3379387"/>
          </a:xfrm>
          <a:prstGeom prst="rect">
            <a:avLst/>
          </a:prstGeom>
        </p:spPr>
        <p:txBody>
          <a:bodyPr wrap="square">
            <a:spAutoFit/>
          </a:bodyPr>
          <a:lstStyle/>
          <a:p>
            <a:pPr marL="342900" lvl="0" indent="-342900">
              <a:lnSpc>
                <a:spcPct val="85000"/>
              </a:lnSpc>
              <a:spcAft>
                <a:spcPts val="1200"/>
              </a:spcAft>
              <a:buFontTx/>
              <a:buChar char="•"/>
            </a:pPr>
            <a:r>
              <a:rPr lang="en-US" altLang="zh-CN" sz="2400" b="0" kern="0" dirty="0">
                <a:solidFill>
                  <a:srgbClr val="000000"/>
                </a:solidFill>
                <a:latin typeface="Times New Roman"/>
              </a:rPr>
              <a:t>Object-oriented languages are characterized by representing most data structures as </a:t>
            </a:r>
            <a:r>
              <a:rPr lang="en-US" altLang="zh-CN" sz="2400" i="1" kern="0" dirty="0">
                <a:solidFill>
                  <a:srgbClr val="FF0000"/>
                </a:solidFill>
                <a:latin typeface="Times New Roman"/>
              </a:rPr>
              <a:t>objects</a:t>
            </a:r>
            <a:r>
              <a:rPr lang="en-US" altLang="zh-CN" sz="2400" b="0" kern="0" dirty="0">
                <a:solidFill>
                  <a:srgbClr val="000000"/>
                </a:solidFill>
                <a:latin typeface="Times New Roman"/>
              </a:rPr>
              <a:t> that </a:t>
            </a:r>
            <a:r>
              <a:rPr lang="en-US" altLang="zh-CN" sz="2400" i="1" kern="0" dirty="0">
                <a:solidFill>
                  <a:srgbClr val="FF0000"/>
                </a:solidFill>
                <a:latin typeface="Times New Roman"/>
              </a:rPr>
              <a:t>encapsulate</a:t>
            </a:r>
            <a:r>
              <a:rPr lang="en-US" altLang="zh-CN" sz="2400" b="0" kern="0" dirty="0">
                <a:solidFill>
                  <a:srgbClr val="000000"/>
                </a:solidFill>
                <a:latin typeface="Times New Roman"/>
              </a:rPr>
              <a:t> representation and behavior in a single entity.</a:t>
            </a:r>
          </a:p>
          <a:p>
            <a:pPr marL="342900" lvl="0" indent="-342900">
              <a:lnSpc>
                <a:spcPct val="85000"/>
              </a:lnSpc>
              <a:spcAft>
                <a:spcPts val="1200"/>
              </a:spcAft>
              <a:buFontTx/>
              <a:buChar char="•"/>
            </a:pPr>
            <a:r>
              <a:rPr lang="en-US" altLang="zh-CN" sz="2400" b="0" kern="0" dirty="0">
                <a:solidFill>
                  <a:srgbClr val="000000"/>
                </a:solidFill>
                <a:latin typeface="Times New Roman"/>
              </a:rPr>
              <a:t>The C++ object model is based on the idea of a </a:t>
            </a:r>
            <a:r>
              <a:rPr lang="en-US" altLang="zh-CN" sz="2400" i="1" kern="0" dirty="0">
                <a:solidFill>
                  <a:srgbClr val="FF0000"/>
                </a:solidFill>
                <a:latin typeface="Times New Roman"/>
              </a:rPr>
              <a:t>class</a:t>
            </a:r>
            <a:r>
              <a:rPr lang="en-US" altLang="zh-CN" sz="2400" b="0" i="1" kern="0" dirty="0">
                <a:solidFill>
                  <a:srgbClr val="000000"/>
                </a:solidFill>
                <a:latin typeface="Times New Roman"/>
              </a:rPr>
              <a:t>,</a:t>
            </a:r>
            <a:r>
              <a:rPr lang="en-US" altLang="zh-CN" sz="2400" b="0" kern="0" dirty="0">
                <a:solidFill>
                  <a:srgbClr val="000000"/>
                </a:solidFill>
                <a:latin typeface="Times New Roman"/>
              </a:rPr>
              <a:t> which is a template describing all objects of a particular type.</a:t>
            </a:r>
          </a:p>
          <a:p>
            <a:pPr marL="342900" lvl="0" indent="-342900">
              <a:lnSpc>
                <a:spcPct val="85000"/>
              </a:lnSpc>
              <a:spcAft>
                <a:spcPts val="1200"/>
              </a:spcAft>
              <a:buFontTx/>
              <a:buChar char="•"/>
            </a:pPr>
            <a:r>
              <a:rPr lang="en-US" altLang="zh-CN" sz="2400" b="0" kern="0" dirty="0">
                <a:solidFill>
                  <a:srgbClr val="000000"/>
                </a:solidFill>
                <a:latin typeface="Times New Roman"/>
              </a:rPr>
              <a:t>A class definition specifies the representation of the object by naming its </a:t>
            </a:r>
            <a:r>
              <a:rPr lang="en-US" altLang="zh-CN" sz="2400" i="1" kern="0" dirty="0">
                <a:solidFill>
                  <a:srgbClr val="FF0000"/>
                </a:solidFill>
                <a:latin typeface="Times New Roman"/>
              </a:rPr>
              <a:t>fields</a:t>
            </a:r>
            <a:r>
              <a:rPr lang="en-US" altLang="zh-CN" sz="2400" b="0" kern="0" dirty="0">
                <a:solidFill>
                  <a:srgbClr val="000000"/>
                </a:solidFill>
                <a:latin typeface="Times New Roman"/>
              </a:rPr>
              <a:t> (e.g., properties/attributes) and the behavior of the object by defining </a:t>
            </a:r>
            <a:r>
              <a:rPr lang="en-US" altLang="zh-CN" sz="2400" i="1" kern="0" dirty="0">
                <a:solidFill>
                  <a:srgbClr val="FF0000"/>
                </a:solidFill>
                <a:latin typeface="Times New Roman"/>
              </a:rPr>
              <a:t>methods</a:t>
            </a:r>
            <a:r>
              <a:rPr lang="en-US" altLang="zh-CN" sz="2400" b="0" i="1" kern="0" dirty="0">
                <a:solidFill>
                  <a:srgbClr val="000000"/>
                </a:solidFill>
                <a:latin typeface="Times New Roman"/>
              </a:rPr>
              <a:t>.</a:t>
            </a:r>
          </a:p>
          <a:p>
            <a:pPr marL="342900" lvl="0" indent="-342900">
              <a:lnSpc>
                <a:spcPct val="85000"/>
              </a:lnSpc>
              <a:spcAft>
                <a:spcPts val="1200"/>
              </a:spcAft>
              <a:buFontTx/>
              <a:buChar char="•"/>
            </a:pPr>
            <a:r>
              <a:rPr lang="en-US" altLang="zh-CN" sz="2400" b="0" kern="0" dirty="0">
                <a:solidFill>
                  <a:srgbClr val="000000"/>
                </a:solidFill>
                <a:latin typeface="Times New Roman"/>
              </a:rPr>
              <a:t>New objects are created as </a:t>
            </a:r>
            <a:r>
              <a:rPr lang="en-US" altLang="zh-CN" sz="2400" i="1" kern="0" dirty="0">
                <a:solidFill>
                  <a:srgbClr val="FF0000"/>
                </a:solidFill>
                <a:latin typeface="Times New Roman"/>
              </a:rPr>
              <a:t>instances</a:t>
            </a:r>
            <a:r>
              <a:rPr lang="en-US" altLang="zh-CN" sz="2400" kern="0" dirty="0">
                <a:solidFill>
                  <a:srgbClr val="000000"/>
                </a:solidFill>
                <a:latin typeface="Times New Roman"/>
              </a:rPr>
              <a:t> </a:t>
            </a:r>
            <a:r>
              <a:rPr lang="en-US" altLang="zh-CN" sz="2400" b="0" kern="0" dirty="0">
                <a:solidFill>
                  <a:srgbClr val="000000"/>
                </a:solidFill>
                <a:latin typeface="Times New Roman"/>
              </a:rPr>
              <a:t>of a particular class.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Class and Objects</a:t>
            </a:r>
            <a:endParaRPr lang="en-US" dirty="0">
              <a:solidFill>
                <a:schemeClr val="tx1"/>
              </a:solidFill>
            </a:endParaRPr>
          </a:p>
        </p:txBody>
      </p:sp>
      <p:pic>
        <p:nvPicPr>
          <p:cNvPr id="1026" name="Picture 2" descr="http://1.bp.blogspot.com/-kLY02rb59-4/U6YZP2IVRTI/AAAAAAAAASI/6imnFTmgioE/s1600/dog.gif">
            <a:extLst>
              <a:ext uri="{FF2B5EF4-FFF2-40B4-BE49-F238E27FC236}">
                <a16:creationId xmlns:a16="http://schemas.microsoft.com/office/drawing/2014/main" id="{C406DB31-CADE-4FE5-93AB-D44826AA976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12939" y="1269000"/>
            <a:ext cx="8118121" cy="432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44745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561114" y="3725946"/>
            <a:ext cx="4286250" cy="2409825"/>
          </a:xfrm>
          <a:prstGeom prst="rect">
            <a:avLst/>
          </a:prstGeom>
        </p:spPr>
      </p:pic>
      <p:pic>
        <p:nvPicPr>
          <p:cNvPr id="6" name="Picture 5"/>
          <p:cNvPicPr>
            <a:picLocks noChangeAspect="1"/>
          </p:cNvPicPr>
          <p:nvPr/>
        </p:nvPicPr>
        <p:blipFill>
          <a:blip r:embed="rId3"/>
          <a:stretch>
            <a:fillRect/>
          </a:stretch>
        </p:blipFill>
        <p:spPr>
          <a:xfrm>
            <a:off x="1688426" y="3859800"/>
            <a:ext cx="2731174" cy="2160000"/>
          </a:xfrm>
          <a:prstGeom prst="rect">
            <a:avLst/>
          </a:prstGeom>
        </p:spPr>
      </p:pic>
      <p:sp>
        <p:nvSpPr>
          <p:cNvPr id="8" name="Rectangle 7"/>
          <p:cNvSpPr/>
          <p:nvPr/>
        </p:nvSpPr>
        <p:spPr>
          <a:xfrm>
            <a:off x="457200" y="1219200"/>
            <a:ext cx="8229600" cy="2443746"/>
          </a:xfrm>
          <a:prstGeom prst="rect">
            <a:avLst/>
          </a:prstGeom>
        </p:spPr>
        <p:txBody>
          <a:bodyPr wrap="square">
            <a:spAutoFit/>
          </a:bodyPr>
          <a:lstStyle/>
          <a:p>
            <a:pPr marL="342900" lvl="0" indent="-342900">
              <a:lnSpc>
                <a:spcPct val="85000"/>
              </a:lnSpc>
              <a:spcAft>
                <a:spcPts val="1200"/>
              </a:spcAft>
              <a:buFontTx/>
              <a:buChar char="•"/>
            </a:pPr>
            <a:r>
              <a:rPr lang="en-US" altLang="zh-CN" sz="2400" b="0" kern="0" dirty="0">
                <a:solidFill>
                  <a:srgbClr val="000000"/>
                </a:solidFill>
                <a:latin typeface="Times New Roman"/>
              </a:rPr>
              <a:t>As in most object-oriented languages, classes in C++ form hierarchies in which subclasses </a:t>
            </a:r>
            <a:r>
              <a:rPr lang="en-US" altLang="zh-CN" sz="2400" i="1" kern="0" dirty="0">
                <a:solidFill>
                  <a:srgbClr val="FF0000"/>
                </a:solidFill>
                <a:latin typeface="Times New Roman"/>
              </a:rPr>
              <a:t>inherit</a:t>
            </a:r>
            <a:r>
              <a:rPr lang="en-US" altLang="zh-CN" sz="2400" kern="0" dirty="0">
                <a:solidFill>
                  <a:srgbClr val="000000"/>
                </a:solidFill>
                <a:latin typeface="Times New Roman"/>
              </a:rPr>
              <a:t> </a:t>
            </a:r>
            <a:r>
              <a:rPr lang="en-US" altLang="zh-CN" sz="2400" b="0" kern="0" dirty="0">
                <a:solidFill>
                  <a:srgbClr val="000000"/>
                </a:solidFill>
                <a:latin typeface="Times New Roman"/>
              </a:rPr>
              <a:t>the behavior and representation of their superclass.</a:t>
            </a:r>
          </a:p>
          <a:p>
            <a:pPr marL="342900" lvl="0" indent="-342900">
              <a:lnSpc>
                <a:spcPct val="85000"/>
              </a:lnSpc>
              <a:spcAft>
                <a:spcPts val="1200"/>
              </a:spcAft>
              <a:buFontTx/>
              <a:buChar char="•"/>
            </a:pPr>
            <a:r>
              <a:rPr lang="en-US" altLang="zh-CN" sz="2400" b="0" kern="0" dirty="0">
                <a:solidFill>
                  <a:srgbClr val="000000"/>
                </a:solidFill>
                <a:latin typeface="Times New Roman"/>
              </a:rPr>
              <a:t>Unlike many languages, C++ allows classes to inherit from more</a:t>
            </a:r>
            <a:r>
              <a:rPr lang="en-US" altLang="zh-CN" sz="2000" b="0" kern="0" dirty="0">
                <a:solidFill>
                  <a:srgbClr val="000000"/>
                </a:solidFill>
                <a:latin typeface="Times New Roman"/>
              </a:rPr>
              <a:t> </a:t>
            </a:r>
            <a:r>
              <a:rPr lang="en-US" altLang="zh-CN" sz="2400" b="0" kern="0" dirty="0">
                <a:solidFill>
                  <a:srgbClr val="000000"/>
                </a:solidFill>
                <a:latin typeface="Times New Roman"/>
              </a:rPr>
              <a:t>than</a:t>
            </a:r>
            <a:r>
              <a:rPr lang="en-US" altLang="zh-CN" sz="2000" b="0" kern="0" dirty="0">
                <a:solidFill>
                  <a:srgbClr val="000000"/>
                </a:solidFill>
                <a:latin typeface="Times New Roman"/>
              </a:rPr>
              <a:t> </a:t>
            </a:r>
            <a:r>
              <a:rPr lang="en-US" altLang="zh-CN" sz="2400" b="0" kern="0" dirty="0">
                <a:solidFill>
                  <a:srgbClr val="000000"/>
                </a:solidFill>
                <a:latin typeface="Times New Roman"/>
              </a:rPr>
              <a:t>one</a:t>
            </a:r>
            <a:r>
              <a:rPr lang="en-US" altLang="zh-CN" sz="2000" b="0" kern="0" dirty="0">
                <a:solidFill>
                  <a:srgbClr val="000000"/>
                </a:solidFill>
                <a:latin typeface="Times New Roman"/>
              </a:rPr>
              <a:t> </a:t>
            </a:r>
            <a:r>
              <a:rPr lang="en-US" altLang="zh-CN" sz="2400" b="0" kern="0" dirty="0">
                <a:solidFill>
                  <a:srgbClr val="000000"/>
                </a:solidFill>
                <a:latin typeface="Times New Roman"/>
              </a:rPr>
              <a:t>superclass,</a:t>
            </a:r>
            <a:r>
              <a:rPr lang="en-US" altLang="zh-CN" sz="2000" b="0" kern="0" dirty="0">
                <a:solidFill>
                  <a:srgbClr val="000000"/>
                </a:solidFill>
                <a:latin typeface="Times New Roman"/>
              </a:rPr>
              <a:t> </a:t>
            </a:r>
            <a:r>
              <a:rPr lang="en-US" altLang="zh-CN" sz="2400" b="0" kern="0" dirty="0">
                <a:solidFill>
                  <a:srgbClr val="000000"/>
                </a:solidFill>
                <a:latin typeface="Times New Roman"/>
              </a:rPr>
              <a:t>which is called </a:t>
            </a:r>
            <a:r>
              <a:rPr lang="en-US" altLang="zh-CN" sz="2400" i="1" kern="0" dirty="0">
                <a:solidFill>
                  <a:srgbClr val="FF0000"/>
                </a:solidFill>
                <a:latin typeface="Times New Roman"/>
              </a:rPr>
              <a:t>multiple</a:t>
            </a:r>
            <a:r>
              <a:rPr lang="en-US" altLang="zh-CN" sz="2000" i="1" kern="0" dirty="0">
                <a:solidFill>
                  <a:srgbClr val="FF0000"/>
                </a:solidFill>
                <a:latin typeface="Times New Roman"/>
              </a:rPr>
              <a:t> </a:t>
            </a:r>
            <a:r>
              <a:rPr lang="en-US" altLang="zh-CN" sz="2400" i="1" kern="0" dirty="0">
                <a:solidFill>
                  <a:srgbClr val="FF0000"/>
                </a:solidFill>
                <a:latin typeface="Times New Roman"/>
              </a:rPr>
              <a:t>inheritance</a:t>
            </a:r>
            <a:r>
              <a:rPr lang="en-US" altLang="zh-CN" sz="2400" b="0" i="1" kern="0" dirty="0">
                <a:solidFill>
                  <a:srgbClr val="000000"/>
                </a:solidFill>
                <a:latin typeface="Times New Roman"/>
              </a:rPr>
              <a:t>.</a:t>
            </a:r>
            <a:r>
              <a:rPr lang="en-US" altLang="zh-CN" sz="2400" b="0" kern="0" dirty="0">
                <a:solidFill>
                  <a:srgbClr val="000000"/>
                </a:solidFill>
                <a:latin typeface="Times New Roman"/>
              </a:rPr>
              <a:t>  This technique is easy to abuse and is therefore not discussed until later Chapters.</a:t>
            </a:r>
          </a:p>
        </p:txBody>
      </p:sp>
      <p:sp>
        <p:nvSpPr>
          <p:cNvPr id="10" name="标题 9"/>
          <p:cNvSpPr>
            <a:spLocks noGrp="1"/>
          </p:cNvSpPr>
          <p:nvPr>
            <p:ph type="title"/>
          </p:nvPr>
        </p:nvSpPr>
        <p:spPr>
          <a:xfrm>
            <a:off x="0" y="76200"/>
            <a:ext cx="9144000" cy="1143000"/>
          </a:xfrm>
        </p:spPr>
        <p:txBody>
          <a:bodyPr/>
          <a:lstStyle/>
          <a:p>
            <a:pPr rtl="0" eaLnBrk="0" fontAlgn="base" hangingPunct="0"/>
            <a:r>
              <a:rPr lang="en-US" altLang="zh-CN" dirty="0">
                <a:solidFill>
                  <a:srgbClr val="FF0000"/>
                </a:solidFill>
              </a:rPr>
              <a:t>Class Hierarchies</a:t>
            </a:r>
            <a:endParaRPr lang="zh-CN" altLang="zh-CN" dirty="0">
              <a:solidFill>
                <a:srgbClr val="FF0000"/>
              </a:solidFill>
            </a:endParaRPr>
          </a:p>
        </p:txBody>
      </p:sp>
      <p:pic>
        <p:nvPicPr>
          <p:cNvPr id="5" name="Picture 4"/>
          <p:cNvPicPr>
            <a:picLocks noChangeAspect="1"/>
          </p:cNvPicPr>
          <p:nvPr/>
        </p:nvPicPr>
        <p:blipFill>
          <a:blip r:embed="rId4"/>
          <a:stretch>
            <a:fillRect/>
          </a:stretch>
        </p:blipFill>
        <p:spPr>
          <a:xfrm>
            <a:off x="272333" y="3859800"/>
            <a:ext cx="2716366" cy="2160000"/>
          </a:xfrm>
          <a:prstGeom prst="rect">
            <a:avLst/>
          </a:prstGeom>
        </p:spPr>
      </p:pic>
    </p:spTree>
    <p:extLst>
      <p:ext uri="{BB962C8B-B14F-4D97-AF65-F5344CB8AC3E}">
        <p14:creationId xmlns:p14="http://schemas.microsoft.com/office/powerpoint/2010/main" val="347301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Formatted Output: insertion</a:t>
            </a:r>
            <a:endParaRPr lang="en-US" dirty="0">
              <a:solidFill>
                <a:srgbClr val="FF0000"/>
              </a:solidFill>
            </a:endParaRPr>
          </a:p>
        </p:txBody>
      </p:sp>
      <p:sp>
        <p:nvSpPr>
          <p:cNvPr id="43011" name="Rectangle 3"/>
          <p:cNvSpPr>
            <a:spLocks noChangeArrowheads="1"/>
          </p:cNvSpPr>
          <p:nvPr/>
        </p:nvSpPr>
        <p:spPr bwMode="auto">
          <a:xfrm>
            <a:off x="482600" y="1155700"/>
            <a:ext cx="8204200" cy="5168900"/>
          </a:xfrm>
          <a:prstGeom prst="rect">
            <a:avLst/>
          </a:prstGeom>
          <a:noFill/>
          <a:ln w="9525">
            <a:noFill/>
            <a:miter lim="800000"/>
            <a:headEnd/>
            <a:tailEnd/>
          </a:ln>
        </p:spPr>
        <p:txBody>
          <a:bodyPr>
            <a:prstTxWarp prst="textNoShape">
              <a:avLst/>
            </a:prstTxWarp>
          </a:bodyPr>
          <a:lstStyle/>
          <a:p>
            <a:pPr marL="342900" indent="-342900">
              <a:lnSpc>
                <a:spcPct val="85000"/>
              </a:lnSpc>
              <a:spcAft>
                <a:spcPts val="1200"/>
              </a:spcAft>
              <a:buFontTx/>
              <a:buChar char="•"/>
            </a:pPr>
            <a:r>
              <a:rPr lang="en-US" sz="2400" b="0" dirty="0"/>
              <a:t>Ever since the very first program in the text, which displayed the message </a:t>
            </a:r>
            <a:r>
              <a:rPr lang="en-US" sz="2000" dirty="0">
                <a:latin typeface="Courier New" pitchFamily="1" charset="0"/>
              </a:rPr>
              <a:t>"hello,</a:t>
            </a:r>
            <a:r>
              <a:rPr lang="en-US" sz="2000" b="0" dirty="0"/>
              <a:t> </a:t>
            </a:r>
            <a:r>
              <a:rPr lang="en-US" sz="2000" dirty="0">
                <a:latin typeface="Courier New" pitchFamily="1" charset="0"/>
              </a:rPr>
              <a:t>world"</a:t>
            </a:r>
            <a:r>
              <a:rPr lang="en-US" sz="2400" b="0" dirty="0"/>
              <a:t> on the screen, </a:t>
            </a:r>
            <a:r>
              <a:rPr lang="en-US" altLang="zh-CN" sz="2400" b="0" dirty="0"/>
              <a:t>the programs in this text have made use of an important </a:t>
            </a:r>
            <a:r>
              <a:rPr lang="en-US" altLang="zh-CN" sz="2400" b="0" dirty="0">
                <a:solidFill>
                  <a:srgbClr val="FF0000"/>
                </a:solidFill>
              </a:rPr>
              <a:t>data structure</a:t>
            </a:r>
            <a:r>
              <a:rPr lang="en-US" altLang="zh-CN" sz="2400" b="0" dirty="0"/>
              <a:t> called a </a:t>
            </a:r>
            <a:r>
              <a:rPr lang="en-US" altLang="zh-CN" sz="2400" i="1" dirty="0">
                <a:solidFill>
                  <a:srgbClr val="FF0000"/>
                </a:solidFill>
              </a:rPr>
              <a:t>stream</a:t>
            </a:r>
            <a:r>
              <a:rPr lang="en-US" altLang="zh-CN" sz="2400" b="0" dirty="0"/>
              <a:t>, which C++ uses to manage the flow of information to or from some data source.</a:t>
            </a:r>
          </a:p>
          <a:p>
            <a:pPr marL="342900" indent="-342900">
              <a:lnSpc>
                <a:spcPct val="85000"/>
              </a:lnSpc>
              <a:spcAft>
                <a:spcPts val="1200"/>
              </a:spcAft>
              <a:buFontTx/>
              <a:buChar char="•"/>
            </a:pPr>
            <a:r>
              <a:rPr lang="en-US" altLang="zh-CN" sz="2400" b="0" dirty="0"/>
              <a:t>In the earlier chapters, you have used the </a:t>
            </a:r>
            <a:r>
              <a:rPr lang="en-US" altLang="zh-CN" sz="2000" dirty="0">
                <a:latin typeface="Courier New" pitchFamily="1" charset="0"/>
              </a:rPr>
              <a:t>&lt;&lt;</a:t>
            </a:r>
            <a:r>
              <a:rPr lang="en-US" altLang="zh-CN" sz="2400" b="0" dirty="0"/>
              <a:t> and </a:t>
            </a:r>
            <a:r>
              <a:rPr lang="en-US" altLang="zh-CN" sz="2000" dirty="0">
                <a:latin typeface="Courier New" pitchFamily="1" charset="0"/>
              </a:rPr>
              <a:t>&gt;&gt;</a:t>
            </a:r>
            <a:r>
              <a:rPr lang="en-US" altLang="zh-CN" sz="2400" b="0" dirty="0"/>
              <a:t> operators and have already had occasion to use the three standard streams exported by the </a:t>
            </a:r>
            <a:r>
              <a:rPr lang="en-US" altLang="zh-CN" sz="2000" dirty="0">
                <a:latin typeface="Courier New" pitchFamily="1" charset="0"/>
              </a:rPr>
              <a:t>&lt;iostream&gt;</a:t>
            </a:r>
            <a:r>
              <a:rPr lang="en-US" altLang="zh-CN" sz="2400" b="0" dirty="0"/>
              <a:t> library: </a:t>
            </a:r>
            <a:r>
              <a:rPr lang="en-US" altLang="zh-CN" sz="2000" dirty="0" err="1">
                <a:latin typeface="Courier New" pitchFamily="1" charset="0"/>
              </a:rPr>
              <a:t>cin</a:t>
            </a:r>
            <a:r>
              <a:rPr lang="en-US" altLang="zh-CN" sz="2400" b="0" dirty="0"/>
              <a:t>, </a:t>
            </a:r>
            <a:r>
              <a:rPr lang="en-US" altLang="zh-CN" sz="2000" dirty="0" err="1">
                <a:latin typeface="Courier New" pitchFamily="1" charset="0"/>
              </a:rPr>
              <a:t>cout</a:t>
            </a:r>
            <a:r>
              <a:rPr lang="en-US" altLang="zh-CN" sz="2400" b="0" dirty="0"/>
              <a:t>, and </a:t>
            </a:r>
            <a:r>
              <a:rPr lang="en-US" altLang="zh-CN" sz="2000" dirty="0" err="1">
                <a:latin typeface="Courier New" pitchFamily="1" charset="0"/>
              </a:rPr>
              <a:t>cerr</a:t>
            </a:r>
            <a:r>
              <a:rPr lang="en-US" altLang="zh-CN" sz="2400" b="0" dirty="0"/>
              <a:t>. </a:t>
            </a:r>
          </a:p>
          <a:p>
            <a:pPr marL="342900" indent="-342900">
              <a:lnSpc>
                <a:spcPct val="85000"/>
              </a:lnSpc>
              <a:spcAft>
                <a:spcPts val="1200"/>
              </a:spcAft>
              <a:buFontTx/>
              <a:buChar char="•"/>
            </a:pPr>
            <a:r>
              <a:rPr lang="en-US" altLang="zh-CN" sz="2400" b="0" dirty="0"/>
              <a:t>Later, to implement </a:t>
            </a:r>
            <a:r>
              <a:rPr lang="en-US" altLang="zh-CN" sz="2400" b="0" dirty="0">
                <a:solidFill>
                  <a:srgbClr val="FF0000"/>
                </a:solidFill>
              </a:rPr>
              <a:t>file-processing</a:t>
            </a:r>
            <a:r>
              <a:rPr lang="en-US" altLang="zh-CN" sz="2400" b="0" dirty="0"/>
              <a:t> applications, we will learn the notion of </a:t>
            </a:r>
            <a:r>
              <a:rPr lang="en-US" altLang="zh-CN" sz="2400" b="0" dirty="0">
                <a:solidFill>
                  <a:srgbClr val="FF0000"/>
                </a:solidFill>
              </a:rPr>
              <a:t>data files</a:t>
            </a:r>
            <a:r>
              <a:rPr lang="en-US" altLang="zh-CN" sz="2400" b="0" dirty="0"/>
              <a:t>.</a:t>
            </a:r>
          </a:p>
          <a:p>
            <a:pPr marL="342900" indent="-342900">
              <a:lnSpc>
                <a:spcPct val="85000"/>
              </a:lnSpc>
              <a:spcAft>
                <a:spcPts val="1200"/>
              </a:spcAft>
              <a:buFontTx/>
              <a:buChar char="•"/>
            </a:pPr>
            <a:r>
              <a:rPr lang="en-US" altLang="zh-CN" sz="2400" b="0" dirty="0"/>
              <a:t>Finally, we explore the structure of the C++ </a:t>
            </a:r>
            <a:r>
              <a:rPr lang="en-US" altLang="zh-CN" sz="2400" i="1" dirty="0">
                <a:solidFill>
                  <a:srgbClr val="FF0000"/>
                </a:solidFill>
              </a:rPr>
              <a:t>stream</a:t>
            </a:r>
            <a:r>
              <a:rPr lang="en-US" altLang="zh-CN" sz="2400" b="0" dirty="0"/>
              <a:t> classes as a representative example of </a:t>
            </a:r>
            <a:r>
              <a:rPr lang="en-US" altLang="zh-CN" sz="2400" b="0" dirty="0">
                <a:solidFill>
                  <a:srgbClr val="FF0000"/>
                </a:solidFill>
              </a:rPr>
              <a:t>inheritance hierarchies</a:t>
            </a:r>
            <a:r>
              <a:rPr lang="en-US" altLang="zh-CN" sz="2400" b="0" dirty="0"/>
              <a:t> in an object-oriented language.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01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0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01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5954" name="Line 2"/>
          <p:cNvSpPr>
            <a:spLocks noChangeShapeType="1"/>
          </p:cNvSpPr>
          <p:nvPr/>
        </p:nvSpPr>
        <p:spPr bwMode="auto">
          <a:xfrm flipH="1">
            <a:off x="1676400" y="1295400"/>
            <a:ext cx="2971800" cy="9144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55" name="Line 3"/>
          <p:cNvSpPr>
            <a:spLocks noChangeShapeType="1"/>
          </p:cNvSpPr>
          <p:nvPr/>
        </p:nvSpPr>
        <p:spPr bwMode="auto">
          <a:xfrm>
            <a:off x="4648200" y="1295400"/>
            <a:ext cx="2895600" cy="9144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56" name="Line 4"/>
          <p:cNvSpPr>
            <a:spLocks noChangeShapeType="1"/>
          </p:cNvSpPr>
          <p:nvPr/>
        </p:nvSpPr>
        <p:spPr bwMode="auto">
          <a:xfrm flipH="1">
            <a:off x="4648200" y="1295400"/>
            <a:ext cx="1270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57" name="Line 5"/>
          <p:cNvSpPr>
            <a:spLocks noChangeShapeType="1"/>
          </p:cNvSpPr>
          <p:nvPr/>
        </p:nvSpPr>
        <p:spPr bwMode="auto">
          <a:xfrm flipH="1">
            <a:off x="1828800" y="2133600"/>
            <a:ext cx="281940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58" name="Line 6"/>
          <p:cNvSpPr>
            <a:spLocks noChangeShapeType="1"/>
          </p:cNvSpPr>
          <p:nvPr/>
        </p:nvSpPr>
        <p:spPr bwMode="auto">
          <a:xfrm flipH="1">
            <a:off x="3200400" y="2133600"/>
            <a:ext cx="144780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59" name="Line 7"/>
          <p:cNvSpPr>
            <a:spLocks noChangeShapeType="1"/>
          </p:cNvSpPr>
          <p:nvPr/>
        </p:nvSpPr>
        <p:spPr bwMode="auto">
          <a:xfrm>
            <a:off x="4648200" y="2133600"/>
            <a:ext cx="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0" name="Line 8"/>
          <p:cNvSpPr>
            <a:spLocks noChangeShapeType="1"/>
          </p:cNvSpPr>
          <p:nvPr/>
        </p:nvSpPr>
        <p:spPr bwMode="auto">
          <a:xfrm>
            <a:off x="4648200" y="2133600"/>
            <a:ext cx="137160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1" name="Line 9"/>
          <p:cNvSpPr>
            <a:spLocks noChangeShapeType="1"/>
          </p:cNvSpPr>
          <p:nvPr/>
        </p:nvSpPr>
        <p:spPr bwMode="auto">
          <a:xfrm>
            <a:off x="4648200" y="2133600"/>
            <a:ext cx="2819400" cy="8382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2" name="Line 10"/>
          <p:cNvSpPr>
            <a:spLocks noChangeShapeType="1"/>
          </p:cNvSpPr>
          <p:nvPr/>
        </p:nvSpPr>
        <p:spPr bwMode="auto">
          <a:xfrm flipH="1">
            <a:off x="2819400" y="2971800"/>
            <a:ext cx="1828800" cy="7620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3" name="Line 11"/>
          <p:cNvSpPr>
            <a:spLocks noChangeShapeType="1"/>
          </p:cNvSpPr>
          <p:nvPr/>
        </p:nvSpPr>
        <p:spPr bwMode="auto">
          <a:xfrm>
            <a:off x="4648200" y="2971800"/>
            <a:ext cx="0" cy="7620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4" name="Line 12"/>
          <p:cNvSpPr>
            <a:spLocks noChangeShapeType="1"/>
          </p:cNvSpPr>
          <p:nvPr/>
        </p:nvSpPr>
        <p:spPr bwMode="auto">
          <a:xfrm>
            <a:off x="4648200" y="2971800"/>
            <a:ext cx="1752600" cy="7620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5" name="Line 13"/>
          <p:cNvSpPr>
            <a:spLocks noChangeShapeType="1"/>
          </p:cNvSpPr>
          <p:nvPr/>
        </p:nvSpPr>
        <p:spPr bwMode="auto">
          <a:xfrm>
            <a:off x="4648200" y="3733800"/>
            <a:ext cx="0" cy="6858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6" name="Line 14"/>
          <p:cNvSpPr>
            <a:spLocks noChangeShapeType="1"/>
          </p:cNvSpPr>
          <p:nvPr/>
        </p:nvSpPr>
        <p:spPr bwMode="auto">
          <a:xfrm>
            <a:off x="4648200" y="4419600"/>
            <a:ext cx="0" cy="6858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7" name="Line 15"/>
          <p:cNvSpPr>
            <a:spLocks noChangeShapeType="1"/>
          </p:cNvSpPr>
          <p:nvPr/>
        </p:nvSpPr>
        <p:spPr bwMode="auto">
          <a:xfrm>
            <a:off x="4648200" y="5105400"/>
            <a:ext cx="0" cy="6858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8" name="Line 16"/>
          <p:cNvSpPr>
            <a:spLocks noChangeShapeType="1"/>
          </p:cNvSpPr>
          <p:nvPr/>
        </p:nvSpPr>
        <p:spPr bwMode="auto">
          <a:xfrm>
            <a:off x="4648200" y="5791200"/>
            <a:ext cx="0" cy="685800"/>
          </a:xfrm>
          <a:prstGeom prst="line">
            <a:avLst/>
          </a:prstGeom>
          <a:noFill/>
          <a:ln w="9525">
            <a:solidFill>
              <a:schemeClr val="tx1"/>
            </a:solidFill>
            <a:round/>
            <a:headEnd/>
            <a:tailEnd/>
          </a:ln>
          <a:effectLst/>
        </p:spPr>
        <p:txBody>
          <a:bodyPr wrap="none" anchor="ctr">
            <a:prstTxWarp prst="textNoShape">
              <a:avLst/>
            </a:prstTxWarp>
          </a:bodyPr>
          <a:lstStyle/>
          <a:p>
            <a:endParaRPr lang="en-US"/>
          </a:p>
        </p:txBody>
      </p:sp>
      <p:sp>
        <p:nvSpPr>
          <p:cNvPr id="765969" name="Rectangle 17"/>
          <p:cNvSpPr>
            <a:spLocks noGrp="1" noChangeArrowheads="1"/>
          </p:cNvSpPr>
          <p:nvPr>
            <p:ph type="title"/>
          </p:nvPr>
        </p:nvSpPr>
        <p:spPr>
          <a:xfrm>
            <a:off x="0" y="76200"/>
            <a:ext cx="9144000" cy="1143000"/>
          </a:xfrm>
          <a:noFill/>
          <a:ln/>
        </p:spPr>
        <p:txBody>
          <a:bodyPr/>
          <a:lstStyle/>
          <a:p>
            <a:r>
              <a:rPr lang="en-US" sz="4000" dirty="0">
                <a:solidFill>
                  <a:srgbClr val="FF0000"/>
                </a:solidFill>
              </a:rPr>
              <a:t>Biological Class Hierarchy</a:t>
            </a:r>
            <a:endParaRPr lang="en-US" dirty="0">
              <a:solidFill>
                <a:schemeClr val="tx1"/>
              </a:solidFill>
            </a:endParaRPr>
          </a:p>
        </p:txBody>
      </p:sp>
      <p:sp>
        <p:nvSpPr>
          <p:cNvPr id="765970" name="Oval 18"/>
          <p:cNvSpPr>
            <a:spLocks noChangeArrowheads="1"/>
          </p:cNvSpPr>
          <p:nvPr/>
        </p:nvSpPr>
        <p:spPr bwMode="auto">
          <a:xfrm>
            <a:off x="3962400" y="1028700"/>
            <a:ext cx="1371600" cy="609600"/>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sz="1600" b="0"/>
              <a:t>Living Things</a:t>
            </a:r>
          </a:p>
        </p:txBody>
      </p:sp>
      <p:sp>
        <p:nvSpPr>
          <p:cNvPr id="765971" name="Oval 19"/>
          <p:cNvSpPr>
            <a:spLocks noChangeArrowheads="1"/>
          </p:cNvSpPr>
          <p:nvPr/>
        </p:nvSpPr>
        <p:spPr bwMode="auto">
          <a:xfrm>
            <a:off x="1066800" y="1866900"/>
            <a:ext cx="1371600" cy="609600"/>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sz="1600" b="0"/>
              <a:t>Plants</a:t>
            </a:r>
          </a:p>
        </p:txBody>
      </p:sp>
      <p:sp>
        <p:nvSpPr>
          <p:cNvPr id="765972" name="Oval 20"/>
          <p:cNvSpPr>
            <a:spLocks noChangeArrowheads="1"/>
          </p:cNvSpPr>
          <p:nvPr/>
        </p:nvSpPr>
        <p:spPr bwMode="auto">
          <a:xfrm>
            <a:off x="3962400" y="1866900"/>
            <a:ext cx="1371600" cy="609600"/>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sz="1600" b="0"/>
              <a:t>Animals</a:t>
            </a:r>
          </a:p>
        </p:txBody>
      </p:sp>
      <p:sp>
        <p:nvSpPr>
          <p:cNvPr id="765973" name="Oval 21"/>
          <p:cNvSpPr>
            <a:spLocks noChangeArrowheads="1"/>
          </p:cNvSpPr>
          <p:nvPr/>
        </p:nvSpPr>
        <p:spPr bwMode="auto">
          <a:xfrm>
            <a:off x="6781800" y="1866900"/>
            <a:ext cx="1371600" cy="609600"/>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sz="1600" b="0"/>
              <a:t>Fungi</a:t>
            </a:r>
          </a:p>
        </p:txBody>
      </p:sp>
      <p:sp>
        <p:nvSpPr>
          <p:cNvPr id="765974" name="Oval 22"/>
          <p:cNvSpPr>
            <a:spLocks noChangeArrowheads="1"/>
          </p:cNvSpPr>
          <p:nvPr/>
        </p:nvSpPr>
        <p:spPr bwMode="auto">
          <a:xfrm>
            <a:off x="1238250" y="2705100"/>
            <a:ext cx="1257300" cy="522288"/>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dirty="0"/>
              <a:t>Annelida</a:t>
            </a:r>
          </a:p>
        </p:txBody>
      </p:sp>
      <p:sp>
        <p:nvSpPr>
          <p:cNvPr id="765975" name="Oval 23"/>
          <p:cNvSpPr>
            <a:spLocks noChangeArrowheads="1"/>
          </p:cNvSpPr>
          <p:nvPr/>
        </p:nvSpPr>
        <p:spPr bwMode="auto">
          <a:xfrm>
            <a:off x="2628900" y="2705100"/>
            <a:ext cx="1257300" cy="522288"/>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dirty="0" err="1"/>
              <a:t>Brachiopoda</a:t>
            </a:r>
            <a:endParaRPr lang="en-US" b="0" i="1" dirty="0"/>
          </a:p>
        </p:txBody>
      </p:sp>
      <p:sp>
        <p:nvSpPr>
          <p:cNvPr id="765976" name="Oval 24"/>
          <p:cNvSpPr>
            <a:spLocks noChangeArrowheads="1"/>
          </p:cNvSpPr>
          <p:nvPr/>
        </p:nvSpPr>
        <p:spPr bwMode="auto">
          <a:xfrm>
            <a:off x="4019550" y="2705100"/>
            <a:ext cx="1257300" cy="522288"/>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dirty="0"/>
              <a:t>Arthropoda</a:t>
            </a:r>
          </a:p>
        </p:txBody>
      </p:sp>
      <p:sp>
        <p:nvSpPr>
          <p:cNvPr id="765977" name="Oval 25"/>
          <p:cNvSpPr>
            <a:spLocks noChangeArrowheads="1"/>
          </p:cNvSpPr>
          <p:nvPr/>
        </p:nvSpPr>
        <p:spPr bwMode="auto">
          <a:xfrm>
            <a:off x="5410200" y="2705100"/>
            <a:ext cx="1257300" cy="522288"/>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a:t>Mollusca</a:t>
            </a:r>
          </a:p>
        </p:txBody>
      </p:sp>
      <p:sp>
        <p:nvSpPr>
          <p:cNvPr id="765978" name="Oval 26"/>
          <p:cNvSpPr>
            <a:spLocks noChangeArrowheads="1"/>
          </p:cNvSpPr>
          <p:nvPr/>
        </p:nvSpPr>
        <p:spPr bwMode="auto">
          <a:xfrm>
            <a:off x="6800850" y="2705100"/>
            <a:ext cx="1257300" cy="522288"/>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a:t>Chordata</a:t>
            </a:r>
          </a:p>
        </p:txBody>
      </p:sp>
      <p:sp>
        <p:nvSpPr>
          <p:cNvPr id="765979" name="Oval 27"/>
          <p:cNvSpPr>
            <a:spLocks noChangeArrowheads="1"/>
          </p:cNvSpPr>
          <p:nvPr/>
        </p:nvSpPr>
        <p:spPr bwMode="auto">
          <a:xfrm>
            <a:off x="2247900" y="3459163"/>
            <a:ext cx="1257300" cy="522287"/>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a:t>Crustacea</a:t>
            </a:r>
          </a:p>
        </p:txBody>
      </p:sp>
      <p:sp>
        <p:nvSpPr>
          <p:cNvPr id="765980" name="Oval 28"/>
          <p:cNvSpPr>
            <a:spLocks noChangeArrowheads="1"/>
          </p:cNvSpPr>
          <p:nvPr/>
        </p:nvSpPr>
        <p:spPr bwMode="auto">
          <a:xfrm>
            <a:off x="4019550" y="3459163"/>
            <a:ext cx="1257300" cy="522287"/>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dirty="0" err="1"/>
              <a:t>Insecta</a:t>
            </a:r>
            <a:endParaRPr lang="en-US" b="0" i="1" dirty="0"/>
          </a:p>
        </p:txBody>
      </p:sp>
      <p:sp>
        <p:nvSpPr>
          <p:cNvPr id="765981" name="Oval 29"/>
          <p:cNvSpPr>
            <a:spLocks noChangeArrowheads="1"/>
          </p:cNvSpPr>
          <p:nvPr/>
        </p:nvSpPr>
        <p:spPr bwMode="auto">
          <a:xfrm>
            <a:off x="5791200" y="3459163"/>
            <a:ext cx="1257300" cy="522287"/>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pPr algn="ctr"/>
            <a:r>
              <a:rPr lang="en-US" b="0" i="1"/>
              <a:t>Arachnida</a:t>
            </a:r>
          </a:p>
        </p:txBody>
      </p:sp>
      <p:sp>
        <p:nvSpPr>
          <p:cNvPr id="765982" name="Oval 30"/>
          <p:cNvSpPr>
            <a:spLocks noChangeArrowheads="1"/>
          </p:cNvSpPr>
          <p:nvPr/>
        </p:nvSpPr>
        <p:spPr bwMode="auto">
          <a:xfrm>
            <a:off x="4019550" y="4144963"/>
            <a:ext cx="1257300" cy="522287"/>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dirty="0" err="1"/>
              <a:t>Hymenoptera</a:t>
            </a:r>
            <a:endParaRPr lang="en-US" b="0" i="1" dirty="0"/>
          </a:p>
        </p:txBody>
      </p:sp>
      <p:sp>
        <p:nvSpPr>
          <p:cNvPr id="765983" name="Oval 31"/>
          <p:cNvSpPr>
            <a:spLocks noChangeArrowheads="1"/>
          </p:cNvSpPr>
          <p:nvPr/>
        </p:nvSpPr>
        <p:spPr bwMode="auto">
          <a:xfrm>
            <a:off x="4019550" y="4830763"/>
            <a:ext cx="1257300" cy="522287"/>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dirty="0" err="1"/>
              <a:t>Formicidae</a:t>
            </a:r>
            <a:endParaRPr lang="en-US" b="0" i="1" dirty="0"/>
          </a:p>
        </p:txBody>
      </p:sp>
      <p:sp>
        <p:nvSpPr>
          <p:cNvPr id="765984" name="Oval 32"/>
          <p:cNvSpPr>
            <a:spLocks noChangeArrowheads="1"/>
          </p:cNvSpPr>
          <p:nvPr/>
        </p:nvSpPr>
        <p:spPr bwMode="auto">
          <a:xfrm>
            <a:off x="4019550" y="5516563"/>
            <a:ext cx="1257300" cy="522287"/>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dirty="0" err="1"/>
              <a:t>Lasius</a:t>
            </a:r>
            <a:endParaRPr lang="en-US" b="0" i="1" dirty="0"/>
          </a:p>
        </p:txBody>
      </p:sp>
      <p:sp>
        <p:nvSpPr>
          <p:cNvPr id="765985" name="Oval 33"/>
          <p:cNvSpPr>
            <a:spLocks noChangeArrowheads="1"/>
          </p:cNvSpPr>
          <p:nvPr/>
        </p:nvSpPr>
        <p:spPr bwMode="auto">
          <a:xfrm>
            <a:off x="4019550" y="6183313"/>
            <a:ext cx="1257300" cy="522287"/>
          </a:xfrm>
          <a:prstGeom prst="ellipse">
            <a:avLst/>
          </a:prstGeom>
          <a:solidFill>
            <a:srgbClr val="FFFF66"/>
          </a:solidFill>
          <a:ln w="9525">
            <a:solidFill>
              <a:schemeClr val="tx1"/>
            </a:solidFill>
            <a:round/>
            <a:headEnd/>
            <a:tailEnd/>
          </a:ln>
          <a:effectLst/>
        </p:spPr>
        <p:txBody>
          <a:bodyPr wrap="none" anchor="ctr">
            <a:prstTxWarp prst="textNoShape">
              <a:avLst/>
            </a:prstTxWarp>
          </a:bodyPr>
          <a:lstStyle/>
          <a:p>
            <a:pPr algn="ctr"/>
            <a:r>
              <a:rPr lang="en-US" b="0" i="1" dirty="0" err="1"/>
              <a:t>niger</a:t>
            </a:r>
            <a:endParaRPr lang="en-US" b="0" i="1" dirty="0"/>
          </a:p>
        </p:txBody>
      </p:sp>
      <p:sp>
        <p:nvSpPr>
          <p:cNvPr id="765986" name="Rectangle 34"/>
          <p:cNvSpPr>
            <a:spLocks noChangeArrowheads="1"/>
          </p:cNvSpPr>
          <p:nvPr/>
        </p:nvSpPr>
        <p:spPr bwMode="auto">
          <a:xfrm>
            <a:off x="4633913" y="2192338"/>
            <a:ext cx="184150" cy="457200"/>
          </a:xfrm>
          <a:prstGeom prst="rect">
            <a:avLst/>
          </a:prstGeom>
          <a:noFill/>
          <a:ln w="9525">
            <a:noFill/>
            <a:miter lim="800000"/>
            <a:headEnd/>
            <a:tailEnd/>
          </a:ln>
          <a:effectLst/>
        </p:spPr>
        <p:txBody>
          <a:bodyPr wrap="none">
            <a:prstTxWarp prst="textNoShape">
              <a:avLst/>
            </a:prstTxWarp>
            <a:spAutoFit/>
          </a:bodyPr>
          <a:lstStyle/>
          <a:p>
            <a:endParaRPr lang="en-US" sz="2400" b="0"/>
          </a:p>
        </p:txBody>
      </p:sp>
      <p:sp>
        <p:nvSpPr>
          <p:cNvPr id="765987" name="Text Box 35"/>
          <p:cNvSpPr txBox="1">
            <a:spLocks noChangeArrowheads="1"/>
          </p:cNvSpPr>
          <p:nvPr/>
        </p:nvSpPr>
        <p:spPr bwMode="auto">
          <a:xfrm>
            <a:off x="60325" y="1995488"/>
            <a:ext cx="928688" cy="336550"/>
          </a:xfrm>
          <a:prstGeom prst="rect">
            <a:avLst/>
          </a:prstGeom>
          <a:noFill/>
          <a:ln w="9525">
            <a:noFill/>
            <a:miter lim="800000"/>
            <a:headEnd/>
            <a:tailEnd/>
          </a:ln>
          <a:effectLst/>
        </p:spPr>
        <p:txBody>
          <a:bodyPr wrap="none">
            <a:prstTxWarp prst="textNoShape">
              <a:avLst/>
            </a:prstTxWarp>
            <a:spAutoFit/>
          </a:bodyPr>
          <a:lstStyle/>
          <a:p>
            <a:r>
              <a:rPr lang="en-US" sz="1600" b="0" i="1"/>
              <a:t>Kingdom</a:t>
            </a:r>
            <a:endParaRPr lang="en-US" sz="2400" b="0"/>
          </a:p>
        </p:txBody>
      </p:sp>
      <p:sp>
        <p:nvSpPr>
          <p:cNvPr id="765988" name="Text Box 36"/>
          <p:cNvSpPr txBox="1">
            <a:spLocks noChangeArrowheads="1"/>
          </p:cNvSpPr>
          <p:nvPr/>
        </p:nvSpPr>
        <p:spPr bwMode="auto">
          <a:xfrm>
            <a:off x="60325" y="2770188"/>
            <a:ext cx="804863" cy="336550"/>
          </a:xfrm>
          <a:prstGeom prst="rect">
            <a:avLst/>
          </a:prstGeom>
          <a:noFill/>
          <a:ln w="9525">
            <a:noFill/>
            <a:miter lim="800000"/>
            <a:headEnd/>
            <a:tailEnd/>
          </a:ln>
          <a:effectLst/>
        </p:spPr>
        <p:txBody>
          <a:bodyPr wrap="none">
            <a:prstTxWarp prst="textNoShape">
              <a:avLst/>
            </a:prstTxWarp>
            <a:spAutoFit/>
          </a:bodyPr>
          <a:lstStyle/>
          <a:p>
            <a:r>
              <a:rPr lang="en-US" sz="1600" b="0" i="1" dirty="0"/>
              <a:t>Phylum</a:t>
            </a:r>
            <a:endParaRPr lang="en-US" sz="2400" b="0" dirty="0"/>
          </a:p>
        </p:txBody>
      </p:sp>
      <p:sp>
        <p:nvSpPr>
          <p:cNvPr id="765989" name="Text Box 37"/>
          <p:cNvSpPr txBox="1">
            <a:spLocks noChangeArrowheads="1"/>
          </p:cNvSpPr>
          <p:nvPr/>
        </p:nvSpPr>
        <p:spPr bwMode="auto">
          <a:xfrm>
            <a:off x="60325" y="4235450"/>
            <a:ext cx="681038" cy="336550"/>
          </a:xfrm>
          <a:prstGeom prst="rect">
            <a:avLst/>
          </a:prstGeom>
          <a:noFill/>
          <a:ln w="9525">
            <a:noFill/>
            <a:miter lim="800000"/>
            <a:headEnd/>
            <a:tailEnd/>
          </a:ln>
          <a:effectLst/>
        </p:spPr>
        <p:txBody>
          <a:bodyPr wrap="none">
            <a:prstTxWarp prst="textNoShape">
              <a:avLst/>
            </a:prstTxWarp>
            <a:spAutoFit/>
          </a:bodyPr>
          <a:lstStyle/>
          <a:p>
            <a:r>
              <a:rPr lang="en-US" sz="1600" b="0" i="1" dirty="0"/>
              <a:t>Order</a:t>
            </a:r>
            <a:endParaRPr lang="en-US" sz="2400" b="0" dirty="0"/>
          </a:p>
        </p:txBody>
      </p:sp>
      <p:sp>
        <p:nvSpPr>
          <p:cNvPr id="765990" name="Text Box 38"/>
          <p:cNvSpPr txBox="1">
            <a:spLocks noChangeArrowheads="1"/>
          </p:cNvSpPr>
          <p:nvPr/>
        </p:nvSpPr>
        <p:spPr bwMode="auto">
          <a:xfrm>
            <a:off x="60325" y="3541776"/>
            <a:ext cx="636588" cy="336550"/>
          </a:xfrm>
          <a:prstGeom prst="rect">
            <a:avLst/>
          </a:prstGeom>
          <a:noFill/>
          <a:ln w="9525">
            <a:noFill/>
            <a:miter lim="800000"/>
            <a:headEnd/>
            <a:tailEnd/>
          </a:ln>
          <a:effectLst/>
        </p:spPr>
        <p:txBody>
          <a:bodyPr wrap="none">
            <a:prstTxWarp prst="textNoShape">
              <a:avLst/>
            </a:prstTxWarp>
            <a:spAutoFit/>
          </a:bodyPr>
          <a:lstStyle/>
          <a:p>
            <a:r>
              <a:rPr lang="en-US" sz="1600" b="0" i="1" dirty="0"/>
              <a:t>Class</a:t>
            </a:r>
            <a:endParaRPr lang="en-US" sz="2400" b="0" dirty="0"/>
          </a:p>
        </p:txBody>
      </p:sp>
      <p:sp>
        <p:nvSpPr>
          <p:cNvPr id="765991" name="Text Box 39"/>
          <p:cNvSpPr txBox="1">
            <a:spLocks noChangeArrowheads="1"/>
          </p:cNvSpPr>
          <p:nvPr/>
        </p:nvSpPr>
        <p:spPr bwMode="auto">
          <a:xfrm>
            <a:off x="60325" y="4903788"/>
            <a:ext cx="760413" cy="336550"/>
          </a:xfrm>
          <a:prstGeom prst="rect">
            <a:avLst/>
          </a:prstGeom>
          <a:noFill/>
          <a:ln w="9525">
            <a:noFill/>
            <a:miter lim="800000"/>
            <a:headEnd/>
            <a:tailEnd/>
          </a:ln>
          <a:effectLst/>
        </p:spPr>
        <p:txBody>
          <a:bodyPr wrap="none">
            <a:prstTxWarp prst="textNoShape">
              <a:avLst/>
            </a:prstTxWarp>
            <a:spAutoFit/>
          </a:bodyPr>
          <a:lstStyle/>
          <a:p>
            <a:r>
              <a:rPr lang="en-US" sz="1600" b="0" i="1"/>
              <a:t>Family</a:t>
            </a:r>
            <a:endParaRPr lang="en-US" sz="2400" b="0"/>
          </a:p>
        </p:txBody>
      </p:sp>
      <p:sp>
        <p:nvSpPr>
          <p:cNvPr id="765992" name="Text Box 40"/>
          <p:cNvSpPr txBox="1">
            <a:spLocks noChangeArrowheads="1"/>
          </p:cNvSpPr>
          <p:nvPr/>
        </p:nvSpPr>
        <p:spPr bwMode="auto">
          <a:xfrm>
            <a:off x="60325" y="5595938"/>
            <a:ext cx="703263" cy="336550"/>
          </a:xfrm>
          <a:prstGeom prst="rect">
            <a:avLst/>
          </a:prstGeom>
          <a:noFill/>
          <a:ln w="9525">
            <a:noFill/>
            <a:miter lim="800000"/>
            <a:headEnd/>
            <a:tailEnd/>
          </a:ln>
          <a:effectLst/>
        </p:spPr>
        <p:txBody>
          <a:bodyPr wrap="none">
            <a:prstTxWarp prst="textNoShape">
              <a:avLst/>
            </a:prstTxWarp>
            <a:spAutoFit/>
          </a:bodyPr>
          <a:lstStyle/>
          <a:p>
            <a:r>
              <a:rPr lang="en-US" sz="1600" b="0" i="1"/>
              <a:t>Genus</a:t>
            </a:r>
            <a:endParaRPr lang="en-US" sz="2400" b="0"/>
          </a:p>
        </p:txBody>
      </p:sp>
      <p:sp>
        <p:nvSpPr>
          <p:cNvPr id="765993" name="Text Box 41"/>
          <p:cNvSpPr txBox="1">
            <a:spLocks noChangeArrowheads="1"/>
          </p:cNvSpPr>
          <p:nvPr/>
        </p:nvSpPr>
        <p:spPr bwMode="auto">
          <a:xfrm>
            <a:off x="60325" y="6256338"/>
            <a:ext cx="793750" cy="336550"/>
          </a:xfrm>
          <a:prstGeom prst="rect">
            <a:avLst/>
          </a:prstGeom>
          <a:noFill/>
          <a:ln w="9525">
            <a:noFill/>
            <a:miter lim="800000"/>
            <a:headEnd/>
            <a:tailEnd/>
          </a:ln>
          <a:effectLst/>
        </p:spPr>
        <p:txBody>
          <a:bodyPr wrap="none">
            <a:prstTxWarp prst="textNoShape">
              <a:avLst/>
            </a:prstTxWarp>
            <a:spAutoFit/>
          </a:bodyPr>
          <a:lstStyle/>
          <a:p>
            <a:r>
              <a:rPr lang="en-US" sz="1600" b="0" i="1"/>
              <a:t>Species</a:t>
            </a:r>
            <a:endParaRPr lang="en-US" sz="2400" b="0"/>
          </a:p>
        </p:txBody>
      </p:sp>
      <p:sp>
        <p:nvSpPr>
          <p:cNvPr id="765994" name="Text Box 42"/>
          <p:cNvSpPr txBox="1">
            <a:spLocks noChangeArrowheads="1"/>
          </p:cNvSpPr>
          <p:nvPr/>
        </p:nvSpPr>
        <p:spPr bwMode="auto">
          <a:xfrm>
            <a:off x="1295400" y="4889500"/>
            <a:ext cx="2667000" cy="539635"/>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600" b="0" dirty="0"/>
              <a:t>Classification of the common black ant </a:t>
            </a:r>
            <a:r>
              <a:rPr lang="en-US" sz="1600" b="0" i="1" dirty="0" err="1"/>
              <a:t>Lasius</a:t>
            </a:r>
            <a:r>
              <a:rPr lang="en-US" sz="1600" b="0" i="1" dirty="0"/>
              <a:t> </a:t>
            </a:r>
            <a:r>
              <a:rPr lang="en-US" sz="1600" b="0" i="1" dirty="0" err="1"/>
              <a:t>niger</a:t>
            </a:r>
            <a:endParaRPr lang="en-US" sz="1600" b="0" dirty="0"/>
          </a:p>
        </p:txBody>
      </p:sp>
      <p:sp>
        <p:nvSpPr>
          <p:cNvPr id="765995" name="Text Box 43"/>
          <p:cNvSpPr txBox="1">
            <a:spLocks noChangeArrowheads="1"/>
          </p:cNvSpPr>
          <p:nvPr/>
        </p:nvSpPr>
        <p:spPr bwMode="auto">
          <a:xfrm>
            <a:off x="5715000" y="4876800"/>
            <a:ext cx="2819400" cy="974725"/>
          </a:xfrm>
          <a:prstGeom prst="rect">
            <a:avLst/>
          </a:prstGeom>
          <a:noFill/>
          <a:ln w="9525">
            <a:noFill/>
            <a:miter lim="800000"/>
            <a:headEnd/>
            <a:tailEnd/>
          </a:ln>
          <a:effectLst/>
        </p:spPr>
        <p:txBody>
          <a:bodyPr>
            <a:prstTxWarp prst="textNoShape">
              <a:avLst/>
            </a:prstTxWarp>
            <a:spAutoFit/>
          </a:bodyPr>
          <a:lstStyle/>
          <a:p>
            <a:pPr algn="just">
              <a:lnSpc>
                <a:spcPct val="90000"/>
              </a:lnSpc>
            </a:pPr>
            <a:r>
              <a:rPr lang="en-US" sz="1600" b="0" dirty="0"/>
              <a:t>Every black ant is also an animal, an arthropod, and an insect, as well as the other </a:t>
            </a:r>
            <a:r>
              <a:rPr lang="en-US" sz="1600" b="0" dirty="0" err="1"/>
              <a:t>superclasses</a:t>
            </a:r>
            <a:r>
              <a:rPr lang="en-US" sz="1600" b="0" dirty="0"/>
              <a:t> in the chain.</a:t>
            </a:r>
          </a:p>
        </p:txBody>
      </p:sp>
      <p:pic>
        <p:nvPicPr>
          <p:cNvPr id="49" name="Picture 48" descr="LasiusNigerTrans.png"/>
          <p:cNvPicPr>
            <a:picLocks noChangeAspect="1"/>
          </p:cNvPicPr>
          <p:nvPr/>
        </p:nvPicPr>
        <p:blipFill>
          <a:blip r:embed="rId3"/>
          <a:stretch>
            <a:fillRect/>
          </a:stretch>
        </p:blipFill>
        <p:spPr>
          <a:xfrm>
            <a:off x="1740505" y="5422295"/>
            <a:ext cx="1371600" cy="879157"/>
          </a:xfrm>
          <a:prstGeom prst="rect">
            <a:avLst/>
          </a:prstGeom>
        </p:spPr>
      </p:pic>
      <p:grpSp>
        <p:nvGrpSpPr>
          <p:cNvPr id="54" name="Group 53"/>
          <p:cNvGrpSpPr/>
          <p:nvPr/>
        </p:nvGrpSpPr>
        <p:grpSpPr>
          <a:xfrm>
            <a:off x="5638800" y="4876798"/>
            <a:ext cx="2971800" cy="1608667"/>
            <a:chOff x="5638800" y="4876798"/>
            <a:chExt cx="2971800" cy="1608667"/>
          </a:xfrm>
        </p:grpSpPr>
        <p:grpSp>
          <p:nvGrpSpPr>
            <p:cNvPr id="2" name="Group 45"/>
            <p:cNvGrpSpPr>
              <a:grpSpLocks/>
            </p:cNvGrpSpPr>
            <p:nvPr/>
          </p:nvGrpSpPr>
          <p:grpSpPr bwMode="auto">
            <a:xfrm>
              <a:off x="5638800" y="4876798"/>
              <a:ext cx="2971800" cy="1143000"/>
              <a:chOff x="3552" y="3072"/>
              <a:chExt cx="1872" cy="720"/>
            </a:xfrm>
          </p:grpSpPr>
          <p:sp>
            <p:nvSpPr>
              <p:cNvPr id="765998" name="Rectangle 46"/>
              <p:cNvSpPr>
                <a:spLocks noChangeArrowheads="1"/>
              </p:cNvSpPr>
              <p:nvPr/>
            </p:nvSpPr>
            <p:spPr bwMode="auto">
              <a:xfrm>
                <a:off x="3552" y="3072"/>
                <a:ext cx="1872" cy="720"/>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765999" name="Text Box 47"/>
              <p:cNvSpPr txBox="1">
                <a:spLocks noChangeArrowheads="1"/>
              </p:cNvSpPr>
              <p:nvPr/>
            </p:nvSpPr>
            <p:spPr bwMode="auto">
              <a:xfrm>
                <a:off x="3600" y="3077"/>
                <a:ext cx="1728" cy="614"/>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1600" b="0" dirty="0"/>
                  <a:t>Note that there can be many individual black ants, each of which is an </a:t>
                </a:r>
                <a:r>
                  <a:rPr lang="en-US" sz="1600" i="1" dirty="0"/>
                  <a:t>instance</a:t>
                </a:r>
                <a:r>
                  <a:rPr lang="en-US" sz="1600" b="0" i="1" dirty="0"/>
                  <a:t> </a:t>
                </a:r>
                <a:r>
                  <a:rPr lang="en-US" sz="1600" b="0" dirty="0"/>
                  <a:t>of the same basic class.</a:t>
                </a:r>
              </a:p>
            </p:txBody>
          </p:sp>
        </p:grpSp>
        <p:pic>
          <p:nvPicPr>
            <p:cNvPr id="50" name="Picture 49" descr="LasiusNigerTrans.png"/>
            <p:cNvPicPr>
              <a:picLocks noChangeAspect="1"/>
            </p:cNvPicPr>
            <p:nvPr/>
          </p:nvPicPr>
          <p:blipFill>
            <a:blip r:embed="rId3"/>
            <a:stretch>
              <a:fillRect/>
            </a:stretch>
          </p:blipFill>
          <p:spPr>
            <a:xfrm>
              <a:off x="5791201" y="6035250"/>
              <a:ext cx="583565" cy="374015"/>
            </a:xfrm>
            <a:prstGeom prst="rect">
              <a:avLst/>
            </a:prstGeom>
          </p:spPr>
        </p:pic>
        <p:pic>
          <p:nvPicPr>
            <p:cNvPr id="51" name="Picture 50" descr="LasiusNigerTrans.png"/>
            <p:cNvPicPr>
              <a:picLocks noChangeAspect="1"/>
            </p:cNvPicPr>
            <p:nvPr/>
          </p:nvPicPr>
          <p:blipFill>
            <a:blip r:embed="rId3"/>
            <a:stretch>
              <a:fillRect/>
            </a:stretch>
          </p:blipFill>
          <p:spPr>
            <a:xfrm>
              <a:off x="6426835" y="5875865"/>
              <a:ext cx="583565" cy="374015"/>
            </a:xfrm>
            <a:prstGeom prst="rect">
              <a:avLst/>
            </a:prstGeom>
          </p:spPr>
        </p:pic>
        <p:pic>
          <p:nvPicPr>
            <p:cNvPr id="52" name="Picture 51" descr="LasiusNigerTrans.png"/>
            <p:cNvPicPr>
              <a:picLocks noChangeAspect="1"/>
            </p:cNvPicPr>
            <p:nvPr/>
          </p:nvPicPr>
          <p:blipFill>
            <a:blip r:embed="rId3"/>
            <a:stretch>
              <a:fillRect/>
            </a:stretch>
          </p:blipFill>
          <p:spPr>
            <a:xfrm>
              <a:off x="7062469" y="6111450"/>
              <a:ext cx="583565" cy="374015"/>
            </a:xfrm>
            <a:prstGeom prst="rect">
              <a:avLst/>
            </a:prstGeom>
          </p:spPr>
        </p:pic>
        <p:pic>
          <p:nvPicPr>
            <p:cNvPr id="53" name="Picture 52" descr="LasiusNigerTrans.png"/>
            <p:cNvPicPr>
              <a:picLocks noChangeAspect="1"/>
            </p:cNvPicPr>
            <p:nvPr/>
          </p:nvPicPr>
          <p:blipFill>
            <a:blip r:embed="rId3"/>
            <a:stretch>
              <a:fillRect/>
            </a:stretch>
          </p:blipFill>
          <p:spPr>
            <a:xfrm>
              <a:off x="7698103" y="5952065"/>
              <a:ext cx="583565" cy="374015"/>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659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5995" grpId="0" build="p"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p:nvPr/>
        </p:nvGrpSpPr>
        <p:grpSpPr>
          <a:xfrm>
            <a:off x="2480397" y="3561577"/>
            <a:ext cx="4151472" cy="781823"/>
            <a:chOff x="2480397" y="3561577"/>
            <a:chExt cx="4151472" cy="781823"/>
          </a:xfrm>
        </p:grpSpPr>
        <p:cxnSp>
          <p:nvCxnSpPr>
            <p:cNvPr id="32" name="Straight Connector 31"/>
            <p:cNvCxnSpPr/>
            <p:nvPr/>
          </p:nvCxnSpPr>
          <p:spPr bwMode="auto">
            <a:xfrm>
              <a:off x="2480397" y="3561577"/>
              <a:ext cx="2099390" cy="400823"/>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5" name="Straight Connector 34"/>
            <p:cNvCxnSpPr/>
            <p:nvPr/>
          </p:nvCxnSpPr>
          <p:spPr bwMode="auto">
            <a:xfrm flipH="1">
              <a:off x="4579787" y="3561577"/>
              <a:ext cx="2052082" cy="40082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nvGrpSpPr>
            <p:cNvPr id="37" name="Group 9"/>
            <p:cNvGrpSpPr/>
            <p:nvPr/>
          </p:nvGrpSpPr>
          <p:grpSpPr>
            <a:xfrm>
              <a:off x="3741919" y="3644347"/>
              <a:ext cx="1661131" cy="699053"/>
              <a:chOff x="3733800" y="2015602"/>
              <a:chExt cx="1661131" cy="699053"/>
            </a:xfrm>
          </p:grpSpPr>
          <p:sp>
            <p:nvSpPr>
              <p:cNvPr id="38" name="Oval 37"/>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40" name="TextBox 39"/>
              <p:cNvSpPr txBox="1"/>
              <p:nvPr/>
            </p:nvSpPr>
            <p:spPr>
              <a:xfrm>
                <a:off x="3733800" y="2180204"/>
                <a:ext cx="1661131" cy="303929"/>
              </a:xfrm>
              <a:prstGeom prst="rect">
                <a:avLst/>
              </a:prstGeom>
              <a:noFill/>
            </p:spPr>
            <p:txBody>
              <a:bodyPr wrap="square" rtlCol="0">
                <a:spAutoFit/>
              </a:bodyPr>
              <a:lstStyle/>
              <a:p>
                <a:pPr algn="ctr">
                  <a:lnSpc>
                    <a:spcPct val="90000"/>
                  </a:lnSpc>
                </a:pPr>
                <a:r>
                  <a:rPr lang="en-US" sz="1500" dirty="0" err="1">
                    <a:latin typeface="Courier New"/>
                    <a:cs typeface="Courier New"/>
                  </a:rPr>
                  <a:t>iostream</a:t>
                </a:r>
                <a:endParaRPr lang="en-US" sz="1500" dirty="0">
                  <a:latin typeface="Courier New"/>
                  <a:cs typeface="Courier New"/>
                </a:endParaRPr>
              </a:p>
            </p:txBody>
          </p:sp>
        </p:grpSp>
      </p:grpSp>
      <p:sp>
        <p:nvSpPr>
          <p:cNvPr id="6000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Selected Classes in the Stream Hierarchy</a:t>
            </a:r>
          </a:p>
        </p:txBody>
      </p:sp>
      <p:cxnSp>
        <p:nvCxnSpPr>
          <p:cNvPr id="36" name="Straight Connector 35"/>
          <p:cNvCxnSpPr/>
          <p:nvPr/>
        </p:nvCxnSpPr>
        <p:spPr bwMode="auto">
          <a:xfrm flipV="1">
            <a:off x="2493553" y="2362202"/>
            <a:ext cx="2078448" cy="120296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39" name="Straight Connector 38"/>
          <p:cNvCxnSpPr/>
          <p:nvPr/>
        </p:nvCxnSpPr>
        <p:spPr bwMode="auto">
          <a:xfrm flipH="1" flipV="1">
            <a:off x="4572000" y="2362202"/>
            <a:ext cx="2078448" cy="120296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1" name="Straight Connector 40"/>
          <p:cNvCxnSpPr/>
          <p:nvPr/>
        </p:nvCxnSpPr>
        <p:spPr bwMode="auto">
          <a:xfrm rot="5400000">
            <a:off x="1504344" y="3638445"/>
            <a:ext cx="1043995" cy="929914"/>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7" name="Straight Connector 46"/>
          <p:cNvCxnSpPr/>
          <p:nvPr/>
        </p:nvCxnSpPr>
        <p:spPr bwMode="auto">
          <a:xfrm rot="16200000" flipH="1">
            <a:off x="2442045" y="3638445"/>
            <a:ext cx="1043995" cy="929914"/>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8" name="Straight Connector 47"/>
          <p:cNvCxnSpPr/>
          <p:nvPr/>
        </p:nvCxnSpPr>
        <p:spPr bwMode="auto">
          <a:xfrm rot="5400000">
            <a:off x="5665752" y="3638445"/>
            <a:ext cx="1043995" cy="929914"/>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9" name="Straight Connector 48"/>
          <p:cNvCxnSpPr/>
          <p:nvPr/>
        </p:nvCxnSpPr>
        <p:spPr bwMode="auto">
          <a:xfrm rot="16200000" flipH="1">
            <a:off x="6603453" y="3638445"/>
            <a:ext cx="1043995" cy="929914"/>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nvGrpSpPr>
          <p:cNvPr id="2" name="Group 9"/>
          <p:cNvGrpSpPr/>
          <p:nvPr/>
        </p:nvGrpSpPr>
        <p:grpSpPr>
          <a:xfrm>
            <a:off x="3733800" y="2015602"/>
            <a:ext cx="1661131" cy="699053"/>
            <a:chOff x="3733800" y="2015602"/>
            <a:chExt cx="1661131" cy="699053"/>
          </a:xfrm>
        </p:grpSpPr>
        <p:sp>
          <p:nvSpPr>
            <p:cNvPr id="8" name="Oval 7"/>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9" name="TextBox 8"/>
            <p:cNvSpPr txBox="1"/>
            <p:nvPr/>
          </p:nvSpPr>
          <p:spPr>
            <a:xfrm>
              <a:off x="3733800" y="2180204"/>
              <a:ext cx="1661131" cy="303929"/>
            </a:xfrm>
            <a:prstGeom prst="rect">
              <a:avLst/>
            </a:prstGeom>
            <a:noFill/>
          </p:spPr>
          <p:txBody>
            <a:bodyPr wrap="square" rtlCol="0">
              <a:spAutoFit/>
            </a:bodyPr>
            <a:lstStyle/>
            <a:p>
              <a:pPr algn="ctr">
                <a:lnSpc>
                  <a:spcPct val="90000"/>
                </a:lnSpc>
              </a:pPr>
              <a:r>
                <a:rPr lang="en-US" sz="1500" dirty="0" err="1">
                  <a:latin typeface="Courier New"/>
                  <a:cs typeface="Courier New"/>
                </a:rPr>
                <a:t>ios</a:t>
              </a:r>
              <a:endParaRPr lang="en-US" sz="1500" dirty="0">
                <a:latin typeface="Courier New"/>
                <a:cs typeface="Courier New"/>
              </a:endParaRPr>
            </a:p>
          </p:txBody>
        </p:sp>
      </p:grpSp>
      <p:grpSp>
        <p:nvGrpSpPr>
          <p:cNvPr id="3" name="Group 10"/>
          <p:cNvGrpSpPr/>
          <p:nvPr/>
        </p:nvGrpSpPr>
        <p:grpSpPr>
          <a:xfrm>
            <a:off x="1653096" y="3212051"/>
            <a:ext cx="1661131" cy="699053"/>
            <a:chOff x="3733800" y="2015602"/>
            <a:chExt cx="1661131" cy="699053"/>
          </a:xfrm>
        </p:grpSpPr>
        <p:sp>
          <p:nvSpPr>
            <p:cNvPr id="12" name="Oval 11"/>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13" name="TextBox 12"/>
            <p:cNvSpPr txBox="1"/>
            <p:nvPr/>
          </p:nvSpPr>
          <p:spPr>
            <a:xfrm>
              <a:off x="3733800" y="2180204"/>
              <a:ext cx="1661131" cy="303929"/>
            </a:xfrm>
            <a:prstGeom prst="rect">
              <a:avLst/>
            </a:prstGeom>
            <a:noFill/>
          </p:spPr>
          <p:txBody>
            <a:bodyPr wrap="square" rtlCol="0">
              <a:spAutoFit/>
            </a:bodyPr>
            <a:lstStyle/>
            <a:p>
              <a:pPr algn="ctr">
                <a:lnSpc>
                  <a:spcPct val="90000"/>
                </a:lnSpc>
              </a:pPr>
              <a:r>
                <a:rPr lang="en-US" sz="1500" dirty="0" err="1">
                  <a:latin typeface="Courier New"/>
                  <a:cs typeface="Courier New"/>
                </a:rPr>
                <a:t>istream</a:t>
              </a:r>
              <a:endParaRPr lang="en-US" sz="1500" dirty="0">
                <a:latin typeface="Courier New"/>
                <a:cs typeface="Courier New"/>
              </a:endParaRPr>
            </a:p>
          </p:txBody>
        </p:sp>
      </p:grpSp>
      <p:grpSp>
        <p:nvGrpSpPr>
          <p:cNvPr id="4" name="Group 13"/>
          <p:cNvGrpSpPr/>
          <p:nvPr/>
        </p:nvGrpSpPr>
        <p:grpSpPr>
          <a:xfrm>
            <a:off x="5802852" y="3212051"/>
            <a:ext cx="1661131" cy="699053"/>
            <a:chOff x="3733800" y="2015602"/>
            <a:chExt cx="1661131" cy="699053"/>
          </a:xfrm>
        </p:grpSpPr>
        <p:sp>
          <p:nvSpPr>
            <p:cNvPr id="15" name="Oval 14"/>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16" name="TextBox 15"/>
            <p:cNvSpPr txBox="1"/>
            <p:nvPr/>
          </p:nvSpPr>
          <p:spPr>
            <a:xfrm>
              <a:off x="3733800" y="2180204"/>
              <a:ext cx="1661131" cy="303929"/>
            </a:xfrm>
            <a:prstGeom prst="rect">
              <a:avLst/>
            </a:prstGeom>
            <a:noFill/>
          </p:spPr>
          <p:txBody>
            <a:bodyPr wrap="square" rtlCol="0">
              <a:spAutoFit/>
            </a:bodyPr>
            <a:lstStyle/>
            <a:p>
              <a:pPr algn="ctr">
                <a:lnSpc>
                  <a:spcPct val="90000"/>
                </a:lnSpc>
              </a:pPr>
              <a:r>
                <a:rPr lang="en-US" sz="1500" dirty="0" err="1">
                  <a:latin typeface="Courier New"/>
                  <a:cs typeface="Courier New"/>
                </a:rPr>
                <a:t>ostream</a:t>
              </a:r>
              <a:endParaRPr lang="en-US" sz="1500" dirty="0">
                <a:latin typeface="Courier New"/>
                <a:cs typeface="Courier New"/>
              </a:endParaRPr>
            </a:p>
          </p:txBody>
        </p:sp>
      </p:grpSp>
      <p:grpSp>
        <p:nvGrpSpPr>
          <p:cNvPr id="5" name="Group 16"/>
          <p:cNvGrpSpPr/>
          <p:nvPr/>
        </p:nvGrpSpPr>
        <p:grpSpPr>
          <a:xfrm>
            <a:off x="744060" y="4278851"/>
            <a:ext cx="1661131" cy="699053"/>
            <a:chOff x="3733800" y="2015602"/>
            <a:chExt cx="1661131" cy="699053"/>
          </a:xfrm>
        </p:grpSpPr>
        <p:sp>
          <p:nvSpPr>
            <p:cNvPr id="18" name="Oval 17"/>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19" name="TextBox 18"/>
            <p:cNvSpPr txBox="1"/>
            <p:nvPr/>
          </p:nvSpPr>
          <p:spPr>
            <a:xfrm>
              <a:off x="3733800" y="2180204"/>
              <a:ext cx="1661131" cy="303929"/>
            </a:xfrm>
            <a:prstGeom prst="rect">
              <a:avLst/>
            </a:prstGeom>
            <a:noFill/>
          </p:spPr>
          <p:txBody>
            <a:bodyPr wrap="square" rtlCol="0">
              <a:spAutoFit/>
            </a:bodyPr>
            <a:lstStyle/>
            <a:p>
              <a:pPr algn="ctr">
                <a:lnSpc>
                  <a:spcPct val="90000"/>
                </a:lnSpc>
              </a:pPr>
              <a:r>
                <a:rPr lang="en-US" sz="1500" dirty="0" err="1">
                  <a:latin typeface="Courier New"/>
                  <a:cs typeface="Courier New"/>
                </a:rPr>
                <a:t>ifstream</a:t>
              </a:r>
              <a:endParaRPr lang="en-US" sz="1500" dirty="0">
                <a:latin typeface="Courier New"/>
                <a:cs typeface="Courier New"/>
              </a:endParaRPr>
            </a:p>
          </p:txBody>
        </p:sp>
      </p:grpSp>
      <p:grpSp>
        <p:nvGrpSpPr>
          <p:cNvPr id="6" name="Group 22"/>
          <p:cNvGrpSpPr/>
          <p:nvPr/>
        </p:nvGrpSpPr>
        <p:grpSpPr>
          <a:xfrm>
            <a:off x="2514600" y="4278851"/>
            <a:ext cx="1752600" cy="699053"/>
            <a:chOff x="3672948" y="2015602"/>
            <a:chExt cx="1752600" cy="699053"/>
          </a:xfrm>
        </p:grpSpPr>
        <p:sp>
          <p:nvSpPr>
            <p:cNvPr id="24" name="Oval 23"/>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25" name="TextBox 24"/>
            <p:cNvSpPr txBox="1"/>
            <p:nvPr/>
          </p:nvSpPr>
          <p:spPr>
            <a:xfrm>
              <a:off x="3672948" y="2191855"/>
              <a:ext cx="1752600" cy="303929"/>
            </a:xfrm>
            <a:prstGeom prst="rect">
              <a:avLst/>
            </a:prstGeom>
            <a:noFill/>
          </p:spPr>
          <p:txBody>
            <a:bodyPr wrap="square" rtlCol="0">
              <a:spAutoFit/>
            </a:bodyPr>
            <a:lstStyle/>
            <a:p>
              <a:pPr algn="ctr">
                <a:lnSpc>
                  <a:spcPct val="90000"/>
                </a:lnSpc>
              </a:pPr>
              <a:r>
                <a:rPr lang="en-US" sz="1500" dirty="0" err="1">
                  <a:latin typeface="Courier New"/>
                  <a:cs typeface="Courier New"/>
                </a:rPr>
                <a:t>istringstream</a:t>
              </a:r>
              <a:endParaRPr lang="en-US" sz="1500" dirty="0">
                <a:latin typeface="Courier New"/>
                <a:cs typeface="Courier New"/>
              </a:endParaRPr>
            </a:p>
          </p:txBody>
        </p:sp>
      </p:grpSp>
      <p:grpSp>
        <p:nvGrpSpPr>
          <p:cNvPr id="7" name="Group 28"/>
          <p:cNvGrpSpPr/>
          <p:nvPr/>
        </p:nvGrpSpPr>
        <p:grpSpPr>
          <a:xfrm>
            <a:off x="4900104" y="4278851"/>
            <a:ext cx="1661131" cy="699053"/>
            <a:chOff x="3733800" y="2015602"/>
            <a:chExt cx="1661131" cy="699053"/>
          </a:xfrm>
        </p:grpSpPr>
        <p:sp>
          <p:nvSpPr>
            <p:cNvPr id="30" name="Oval 29"/>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31" name="TextBox 30"/>
            <p:cNvSpPr txBox="1"/>
            <p:nvPr/>
          </p:nvSpPr>
          <p:spPr>
            <a:xfrm>
              <a:off x="3733800" y="2180204"/>
              <a:ext cx="1661131" cy="303929"/>
            </a:xfrm>
            <a:prstGeom prst="rect">
              <a:avLst/>
            </a:prstGeom>
            <a:noFill/>
          </p:spPr>
          <p:txBody>
            <a:bodyPr wrap="square" rtlCol="0">
              <a:spAutoFit/>
            </a:bodyPr>
            <a:lstStyle/>
            <a:p>
              <a:pPr algn="ctr">
                <a:lnSpc>
                  <a:spcPct val="90000"/>
                </a:lnSpc>
              </a:pPr>
              <a:r>
                <a:rPr lang="en-US" sz="1500" dirty="0" err="1">
                  <a:latin typeface="Courier New"/>
                  <a:cs typeface="Courier New"/>
                </a:rPr>
                <a:t>ofstream</a:t>
              </a:r>
              <a:endParaRPr lang="en-US" sz="1500" dirty="0">
                <a:latin typeface="Courier New"/>
                <a:cs typeface="Courier New"/>
              </a:endParaRPr>
            </a:p>
          </p:txBody>
        </p:sp>
      </p:grpSp>
      <p:grpSp>
        <p:nvGrpSpPr>
          <p:cNvPr id="10" name="Group 31"/>
          <p:cNvGrpSpPr/>
          <p:nvPr/>
        </p:nvGrpSpPr>
        <p:grpSpPr>
          <a:xfrm>
            <a:off x="6670644" y="4278851"/>
            <a:ext cx="1752600" cy="699053"/>
            <a:chOff x="3672948" y="2015602"/>
            <a:chExt cx="1752600" cy="699053"/>
          </a:xfrm>
        </p:grpSpPr>
        <p:sp>
          <p:nvSpPr>
            <p:cNvPr id="33" name="Oval 32"/>
            <p:cNvSpPr/>
            <p:nvPr/>
          </p:nvSpPr>
          <p:spPr bwMode="auto">
            <a:xfrm>
              <a:off x="3751982" y="2015602"/>
              <a:ext cx="1642949" cy="699053"/>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0" lang="en-US" sz="1500" b="1" i="0" u="none" strike="noStrike" cap="none" normalizeH="0" baseline="0" dirty="0">
                <a:ln>
                  <a:noFill/>
                </a:ln>
                <a:solidFill>
                  <a:schemeClr val="tx1"/>
                </a:solidFill>
                <a:effectLst/>
                <a:latin typeface="Times New Roman" charset="0"/>
              </a:endParaRPr>
            </a:p>
          </p:txBody>
        </p:sp>
        <p:sp>
          <p:nvSpPr>
            <p:cNvPr id="34" name="TextBox 33"/>
            <p:cNvSpPr txBox="1"/>
            <p:nvPr/>
          </p:nvSpPr>
          <p:spPr>
            <a:xfrm>
              <a:off x="3672948" y="2191855"/>
              <a:ext cx="1752600" cy="303929"/>
            </a:xfrm>
            <a:prstGeom prst="rect">
              <a:avLst/>
            </a:prstGeom>
            <a:noFill/>
          </p:spPr>
          <p:txBody>
            <a:bodyPr wrap="square" rtlCol="0">
              <a:spAutoFit/>
            </a:bodyPr>
            <a:lstStyle/>
            <a:p>
              <a:pPr algn="ctr">
                <a:lnSpc>
                  <a:spcPct val="90000"/>
                </a:lnSpc>
              </a:pPr>
              <a:r>
                <a:rPr lang="en-US" sz="1500" dirty="0" err="1">
                  <a:latin typeface="Courier New"/>
                  <a:cs typeface="Courier New"/>
                </a:rPr>
                <a:t>ostringstream</a:t>
              </a:r>
              <a:endParaRPr lang="en-US" sz="1500" dirty="0">
                <a:latin typeface="Courier New"/>
                <a:cs typeface="Courier New"/>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76200"/>
            <a:ext cx="9144000" cy="1143000"/>
          </a:xfrm>
        </p:spPr>
        <p:txBody>
          <a:bodyPr/>
          <a:lstStyle/>
          <a:p>
            <a:r>
              <a:rPr lang="en-US" altLang="zh-CN" sz="4000" dirty="0">
                <a:solidFill>
                  <a:srgbClr val="FF0000"/>
                </a:solidFill>
              </a:rPr>
              <a:t>The Stream Hierarchy</a:t>
            </a:r>
            <a:endParaRPr lang="zh-CN" altLang="en-US" sz="4000" dirty="0"/>
          </a:p>
        </p:txBody>
      </p:sp>
      <p:pic>
        <p:nvPicPr>
          <p:cNvPr id="4" name="图片 3"/>
          <p:cNvPicPr>
            <a:picLocks noChangeAspect="1"/>
          </p:cNvPicPr>
          <p:nvPr/>
        </p:nvPicPr>
        <p:blipFill>
          <a:blip r:embed="rId2"/>
          <a:stretch>
            <a:fillRect/>
          </a:stretch>
        </p:blipFill>
        <p:spPr>
          <a:xfrm>
            <a:off x="0" y="2057400"/>
            <a:ext cx="9144001" cy="3540868"/>
          </a:xfrm>
          <a:prstGeom prst="rect">
            <a:avLst/>
          </a:prstGeom>
        </p:spPr>
      </p:pic>
      <p:sp>
        <p:nvSpPr>
          <p:cNvPr id="5" name="Rectangle 4"/>
          <p:cNvSpPr/>
          <p:nvPr/>
        </p:nvSpPr>
        <p:spPr bwMode="auto">
          <a:xfrm>
            <a:off x="4114800" y="2133600"/>
            <a:ext cx="990600" cy="282341"/>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6" name="Rectangle 5"/>
          <p:cNvSpPr/>
          <p:nvPr/>
        </p:nvSpPr>
        <p:spPr bwMode="auto">
          <a:xfrm>
            <a:off x="2095100" y="3314300"/>
            <a:ext cx="914400" cy="304800"/>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7" name="Rectangle 6"/>
          <p:cNvSpPr/>
          <p:nvPr/>
        </p:nvSpPr>
        <p:spPr bwMode="auto">
          <a:xfrm>
            <a:off x="5867400" y="2133600"/>
            <a:ext cx="990600" cy="282341"/>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8" name="Rectangle 7"/>
          <p:cNvSpPr/>
          <p:nvPr/>
        </p:nvSpPr>
        <p:spPr bwMode="auto">
          <a:xfrm>
            <a:off x="7696200" y="2133599"/>
            <a:ext cx="990600" cy="282342"/>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9" name="Rectangle 8"/>
          <p:cNvSpPr/>
          <p:nvPr/>
        </p:nvSpPr>
        <p:spPr>
          <a:xfrm>
            <a:off x="457200" y="1219200"/>
            <a:ext cx="8229600" cy="720197"/>
          </a:xfrm>
          <a:prstGeom prst="rect">
            <a:avLst/>
          </a:prstGeom>
        </p:spPr>
        <p:txBody>
          <a:bodyPr wrap="square">
            <a:spAutoFit/>
          </a:bodyPr>
          <a:lstStyle/>
          <a:p>
            <a:pPr marL="342900" lvl="0" indent="-342900">
              <a:lnSpc>
                <a:spcPct val="85000"/>
              </a:lnSpc>
              <a:spcAft>
                <a:spcPts val="1200"/>
              </a:spcAft>
              <a:buFontTx/>
              <a:buChar char="•"/>
            </a:pPr>
            <a:r>
              <a:rPr lang="en-US" altLang="zh-CN" sz="2400" b="0" kern="0" dirty="0">
                <a:solidFill>
                  <a:srgbClr val="000000"/>
                </a:solidFill>
                <a:latin typeface="Times New Roman"/>
              </a:rPr>
              <a:t>Library vs. Class hierarchy: Interestingly, the C++ stream libraries are not organized based on the class hierarchies.</a:t>
            </a:r>
          </a:p>
        </p:txBody>
      </p:sp>
    </p:spTree>
    <p:extLst>
      <p:ext uri="{BB962C8B-B14F-4D97-AF65-F5344CB8AC3E}">
        <p14:creationId xmlns:p14="http://schemas.microsoft.com/office/powerpoint/2010/main" val="1347619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0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UML Diagram for the Stream Hierarchy</a:t>
            </a:r>
          </a:p>
        </p:txBody>
      </p:sp>
      <p:grpSp>
        <p:nvGrpSpPr>
          <p:cNvPr id="2" name="Group 43"/>
          <p:cNvGrpSpPr/>
          <p:nvPr/>
        </p:nvGrpSpPr>
        <p:grpSpPr>
          <a:xfrm>
            <a:off x="3668778" y="1319242"/>
            <a:ext cx="1833922" cy="1080508"/>
            <a:chOff x="3728678" y="1331224"/>
            <a:chExt cx="1833922" cy="1080508"/>
          </a:xfrm>
        </p:grpSpPr>
        <p:sp>
          <p:nvSpPr>
            <p:cNvPr id="35" name="Rectangle 34"/>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38" name="Straight Connector 37"/>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42" name="Straight Connector 41"/>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9" name="TextBox 8"/>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ios</a:t>
              </a:r>
              <a:endParaRPr lang="en-US" sz="1500" dirty="0">
                <a:latin typeface="Courier New"/>
                <a:cs typeface="Courier New"/>
              </a:endParaRPr>
            </a:p>
          </p:txBody>
        </p:sp>
        <p:sp>
          <p:nvSpPr>
            <p:cNvPr id="43" name="TextBox 42"/>
            <p:cNvSpPr txBox="1"/>
            <p:nvPr/>
          </p:nvSpPr>
          <p:spPr>
            <a:xfrm>
              <a:off x="3733800" y="1658389"/>
              <a:ext cx="1828800" cy="719428"/>
            </a:xfrm>
            <a:prstGeom prst="rect">
              <a:avLst/>
            </a:prstGeom>
            <a:noFill/>
          </p:spPr>
          <p:txBody>
            <a:bodyPr wrap="square" rtlCol="0">
              <a:spAutoFit/>
            </a:bodyPr>
            <a:lstStyle/>
            <a:p>
              <a:pPr>
                <a:lnSpc>
                  <a:spcPct val="90000"/>
                </a:lnSpc>
              </a:pPr>
              <a:r>
                <a:rPr lang="en-US" sz="1500" dirty="0">
                  <a:latin typeface="Courier New"/>
                  <a:cs typeface="Courier New"/>
                </a:rPr>
                <a:t>clear()</a:t>
              </a:r>
            </a:p>
            <a:p>
              <a:pPr>
                <a:lnSpc>
                  <a:spcPct val="90000"/>
                </a:lnSpc>
              </a:pPr>
              <a:r>
                <a:rPr lang="en-US" sz="1500" dirty="0">
                  <a:latin typeface="Courier New"/>
                  <a:cs typeface="Courier New"/>
                </a:rPr>
                <a:t>fail()</a:t>
              </a:r>
            </a:p>
            <a:p>
              <a:pPr>
                <a:lnSpc>
                  <a:spcPct val="90000"/>
                </a:lnSpc>
              </a:pPr>
              <a:r>
                <a:rPr lang="en-US" sz="1500" dirty="0" err="1">
                  <a:latin typeface="Courier New"/>
                  <a:cs typeface="Courier New"/>
                </a:rPr>
                <a:t>eof</a:t>
              </a:r>
              <a:r>
                <a:rPr lang="en-US" sz="1500" dirty="0">
                  <a:latin typeface="Courier New"/>
                  <a:cs typeface="Courier New"/>
                </a:rPr>
                <a:t>()</a:t>
              </a:r>
            </a:p>
          </p:txBody>
        </p:sp>
      </p:grpSp>
      <p:grpSp>
        <p:nvGrpSpPr>
          <p:cNvPr id="3" name="Group 53"/>
          <p:cNvGrpSpPr/>
          <p:nvPr/>
        </p:nvGrpSpPr>
        <p:grpSpPr>
          <a:xfrm>
            <a:off x="5907246" y="3429000"/>
            <a:ext cx="1833922" cy="1080508"/>
            <a:chOff x="3728678" y="1331224"/>
            <a:chExt cx="1833922" cy="1080508"/>
          </a:xfrm>
        </p:grpSpPr>
        <p:sp>
          <p:nvSpPr>
            <p:cNvPr id="55" name="Rectangle 54"/>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56" name="Straight Connector 55"/>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57" name="Straight Connector 56"/>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58" name="TextBox 57"/>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ostream</a:t>
              </a:r>
              <a:endParaRPr lang="en-US" sz="1500" dirty="0">
                <a:latin typeface="Courier New"/>
                <a:cs typeface="Courier New"/>
              </a:endParaRPr>
            </a:p>
          </p:txBody>
        </p:sp>
        <p:sp>
          <p:nvSpPr>
            <p:cNvPr id="59" name="TextBox 58"/>
            <p:cNvSpPr txBox="1"/>
            <p:nvPr/>
          </p:nvSpPr>
          <p:spPr>
            <a:xfrm>
              <a:off x="3733800" y="1658389"/>
              <a:ext cx="1828800" cy="511679"/>
            </a:xfrm>
            <a:prstGeom prst="rect">
              <a:avLst/>
            </a:prstGeom>
            <a:noFill/>
          </p:spPr>
          <p:txBody>
            <a:bodyPr wrap="square" rtlCol="0">
              <a:spAutoFit/>
            </a:bodyPr>
            <a:lstStyle/>
            <a:p>
              <a:pPr>
                <a:lnSpc>
                  <a:spcPct val="90000"/>
                </a:lnSpc>
              </a:pPr>
              <a:r>
                <a:rPr lang="en-US" sz="1500" dirty="0">
                  <a:latin typeface="Courier New"/>
                  <a:cs typeface="Courier New"/>
                </a:rPr>
                <a:t>put()</a:t>
              </a:r>
            </a:p>
            <a:p>
              <a:pPr>
                <a:lnSpc>
                  <a:spcPct val="90000"/>
                </a:lnSpc>
              </a:pPr>
              <a:r>
                <a:rPr lang="en-US" sz="1500" dirty="0">
                  <a:latin typeface="Courier New"/>
                  <a:cs typeface="Courier New"/>
                </a:rPr>
                <a:t>&lt;&lt;</a:t>
              </a:r>
            </a:p>
          </p:txBody>
        </p:sp>
      </p:grpSp>
      <p:grpSp>
        <p:nvGrpSpPr>
          <p:cNvPr id="4" name="Group 65"/>
          <p:cNvGrpSpPr/>
          <p:nvPr/>
        </p:nvGrpSpPr>
        <p:grpSpPr>
          <a:xfrm>
            <a:off x="2435060" y="5257800"/>
            <a:ext cx="1981200" cy="1080508"/>
            <a:chOff x="3664458" y="1331224"/>
            <a:chExt cx="1981200" cy="1080508"/>
          </a:xfrm>
        </p:grpSpPr>
        <p:sp>
          <p:nvSpPr>
            <p:cNvPr id="67" name="Rectangle 66"/>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68" name="Straight Connector 67"/>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69" name="Straight Connector 68"/>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70" name="TextBox 69"/>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istringstream</a:t>
              </a:r>
              <a:endParaRPr lang="en-US" sz="1500" dirty="0">
                <a:latin typeface="Courier New"/>
                <a:cs typeface="Courier New"/>
              </a:endParaRPr>
            </a:p>
          </p:txBody>
        </p:sp>
        <p:sp>
          <p:nvSpPr>
            <p:cNvPr id="71" name="TextBox 70"/>
            <p:cNvSpPr txBox="1"/>
            <p:nvPr/>
          </p:nvSpPr>
          <p:spPr>
            <a:xfrm>
              <a:off x="3664458" y="1658389"/>
              <a:ext cx="1981200" cy="303929"/>
            </a:xfrm>
            <a:prstGeom prst="rect">
              <a:avLst/>
            </a:prstGeom>
            <a:noFill/>
          </p:spPr>
          <p:txBody>
            <a:bodyPr wrap="square" rtlCol="0">
              <a:spAutoFit/>
            </a:bodyPr>
            <a:lstStyle/>
            <a:p>
              <a:pPr algn="ctr">
                <a:lnSpc>
                  <a:spcPct val="90000"/>
                </a:lnSpc>
              </a:pPr>
              <a:r>
                <a:rPr lang="en-US" sz="1500" dirty="0" err="1">
                  <a:latin typeface="Courier New"/>
                  <a:cs typeface="Courier New"/>
                </a:rPr>
                <a:t>istringstream(</a:t>
              </a:r>
              <a:r>
                <a:rPr lang="en-US" sz="1500" b="0" i="1" dirty="0" err="1">
                  <a:latin typeface="Times New Roman"/>
                  <a:cs typeface="Times New Roman"/>
                </a:rPr>
                <a:t>s</a:t>
              </a:r>
              <a:r>
                <a:rPr lang="en-US" sz="1500" dirty="0">
                  <a:latin typeface="Courier New"/>
                  <a:cs typeface="Courier New"/>
                </a:rPr>
                <a:t>)</a:t>
              </a:r>
            </a:p>
          </p:txBody>
        </p:sp>
      </p:grpSp>
      <p:grpSp>
        <p:nvGrpSpPr>
          <p:cNvPr id="5" name="Group 73"/>
          <p:cNvGrpSpPr/>
          <p:nvPr/>
        </p:nvGrpSpPr>
        <p:grpSpPr>
          <a:xfrm>
            <a:off x="4840860" y="5257800"/>
            <a:ext cx="1833922" cy="1080508"/>
            <a:chOff x="3728678" y="1331224"/>
            <a:chExt cx="1833922" cy="1080508"/>
          </a:xfrm>
        </p:grpSpPr>
        <p:sp>
          <p:nvSpPr>
            <p:cNvPr id="75" name="Rectangle 74"/>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76" name="Straight Connector 75"/>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77" name="Straight Connector 76"/>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78" name="TextBox 77"/>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ofstream</a:t>
              </a:r>
              <a:endParaRPr lang="en-US" sz="1500" dirty="0">
                <a:latin typeface="Courier New"/>
                <a:cs typeface="Courier New"/>
              </a:endParaRPr>
            </a:p>
          </p:txBody>
        </p:sp>
        <p:sp>
          <p:nvSpPr>
            <p:cNvPr id="79" name="TextBox 78"/>
            <p:cNvSpPr txBox="1"/>
            <p:nvPr/>
          </p:nvSpPr>
          <p:spPr>
            <a:xfrm>
              <a:off x="3733800" y="1658389"/>
              <a:ext cx="1828800" cy="719428"/>
            </a:xfrm>
            <a:prstGeom prst="rect">
              <a:avLst/>
            </a:prstGeom>
            <a:noFill/>
          </p:spPr>
          <p:txBody>
            <a:bodyPr wrap="square" rtlCol="0">
              <a:spAutoFit/>
            </a:bodyPr>
            <a:lstStyle/>
            <a:p>
              <a:pPr>
                <a:lnSpc>
                  <a:spcPct val="90000"/>
                </a:lnSpc>
              </a:pPr>
              <a:r>
                <a:rPr lang="en-US" sz="1500" dirty="0" err="1">
                  <a:latin typeface="Courier New"/>
                  <a:cs typeface="Courier New"/>
                </a:rPr>
                <a:t>open(</a:t>
              </a:r>
              <a:r>
                <a:rPr lang="en-US" sz="1500" b="0" i="1" dirty="0" err="1">
                  <a:latin typeface="Times New Roman"/>
                  <a:cs typeface="Times New Roman"/>
                </a:rPr>
                <a:t>cstr</a:t>
              </a:r>
              <a:r>
                <a:rPr lang="en-US" sz="1500" dirty="0">
                  <a:latin typeface="Courier New"/>
                  <a:cs typeface="Courier New"/>
                </a:rPr>
                <a:t>)</a:t>
              </a:r>
            </a:p>
            <a:p>
              <a:pPr>
                <a:lnSpc>
                  <a:spcPct val="90000"/>
                </a:lnSpc>
              </a:pPr>
              <a:r>
                <a:rPr lang="en-US" sz="1500" dirty="0">
                  <a:latin typeface="Courier New"/>
                  <a:cs typeface="Courier New"/>
                </a:rPr>
                <a:t>close()</a:t>
              </a:r>
            </a:p>
            <a:p>
              <a:pPr>
                <a:lnSpc>
                  <a:spcPct val="90000"/>
                </a:lnSpc>
              </a:pPr>
              <a:endParaRPr lang="en-US" sz="1500" dirty="0">
                <a:latin typeface="Courier New"/>
                <a:cs typeface="Courier New"/>
              </a:endParaRPr>
            </a:p>
          </p:txBody>
        </p:sp>
      </p:grpSp>
      <p:grpSp>
        <p:nvGrpSpPr>
          <p:cNvPr id="6" name="Group 79"/>
          <p:cNvGrpSpPr/>
          <p:nvPr/>
        </p:nvGrpSpPr>
        <p:grpSpPr>
          <a:xfrm>
            <a:off x="6990760" y="5257800"/>
            <a:ext cx="1833922" cy="1080508"/>
            <a:chOff x="3728678" y="1331224"/>
            <a:chExt cx="1833922" cy="1080508"/>
          </a:xfrm>
        </p:grpSpPr>
        <p:sp>
          <p:nvSpPr>
            <p:cNvPr id="81" name="Rectangle 80"/>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82" name="Straight Connector 81"/>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83" name="Straight Connector 82"/>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84" name="TextBox 83"/>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ostringstream</a:t>
              </a:r>
              <a:endParaRPr lang="en-US" sz="1500" dirty="0">
                <a:latin typeface="Courier New"/>
                <a:cs typeface="Courier New"/>
              </a:endParaRPr>
            </a:p>
          </p:txBody>
        </p:sp>
        <p:sp>
          <p:nvSpPr>
            <p:cNvPr id="85" name="TextBox 84"/>
            <p:cNvSpPr txBox="1"/>
            <p:nvPr/>
          </p:nvSpPr>
          <p:spPr>
            <a:xfrm>
              <a:off x="3748318" y="1658389"/>
              <a:ext cx="1752600" cy="303929"/>
            </a:xfrm>
            <a:prstGeom prst="rect">
              <a:avLst/>
            </a:prstGeom>
            <a:noFill/>
          </p:spPr>
          <p:txBody>
            <a:bodyPr wrap="square" rtlCol="0">
              <a:spAutoFit/>
            </a:bodyPr>
            <a:lstStyle/>
            <a:p>
              <a:pPr>
                <a:lnSpc>
                  <a:spcPct val="90000"/>
                </a:lnSpc>
              </a:pPr>
              <a:r>
                <a:rPr lang="en-US" sz="1500" dirty="0" err="1">
                  <a:latin typeface="Courier New"/>
                  <a:cs typeface="Courier New"/>
                </a:rPr>
                <a:t>str</a:t>
              </a:r>
              <a:r>
                <a:rPr lang="en-US" sz="1500" dirty="0">
                  <a:latin typeface="Courier New"/>
                  <a:cs typeface="Courier New"/>
                </a:rPr>
                <a:t>()</a:t>
              </a:r>
            </a:p>
          </p:txBody>
        </p:sp>
      </p:grpSp>
      <p:sp>
        <p:nvSpPr>
          <p:cNvPr id="92" name="Isosceles Triangle 91"/>
          <p:cNvSpPr/>
          <p:nvPr/>
        </p:nvSpPr>
        <p:spPr bwMode="auto">
          <a:xfrm rot="18480000">
            <a:off x="5473230" y="2361001"/>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94" name="Straight Connector 93"/>
          <p:cNvCxnSpPr>
            <a:stCxn id="92" idx="3"/>
          </p:cNvCxnSpPr>
          <p:nvPr/>
        </p:nvCxnSpPr>
        <p:spPr bwMode="auto">
          <a:xfrm>
            <a:off x="5677600" y="2545671"/>
            <a:ext cx="1144046" cy="915258"/>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nvGrpSpPr>
          <p:cNvPr id="7" name="Group 96"/>
          <p:cNvGrpSpPr/>
          <p:nvPr/>
        </p:nvGrpSpPr>
        <p:grpSpPr>
          <a:xfrm flipH="1">
            <a:off x="2342560" y="2365018"/>
            <a:ext cx="1348416" cy="1099928"/>
            <a:chOff x="5685530" y="2513401"/>
            <a:chExt cx="1348416" cy="1099928"/>
          </a:xfrm>
        </p:grpSpPr>
        <p:sp>
          <p:nvSpPr>
            <p:cNvPr id="95" name="Isosceles Triangle 94"/>
            <p:cNvSpPr/>
            <p:nvPr/>
          </p:nvSpPr>
          <p:spPr bwMode="auto">
            <a:xfrm rot="18480000">
              <a:off x="5685530" y="2513401"/>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96" name="Straight Connector 95"/>
            <p:cNvCxnSpPr>
              <a:stCxn id="95" idx="3"/>
            </p:cNvCxnSpPr>
            <p:nvPr/>
          </p:nvCxnSpPr>
          <p:spPr bwMode="auto">
            <a:xfrm>
              <a:off x="5889900" y="2698071"/>
              <a:ext cx="1144046" cy="915258"/>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8" name="Group 44"/>
          <p:cNvGrpSpPr/>
          <p:nvPr/>
        </p:nvGrpSpPr>
        <p:grpSpPr>
          <a:xfrm>
            <a:off x="1455638" y="3429000"/>
            <a:ext cx="1833922" cy="1080508"/>
            <a:chOff x="3728678" y="1331224"/>
            <a:chExt cx="1833922" cy="1080508"/>
          </a:xfrm>
        </p:grpSpPr>
        <p:sp>
          <p:nvSpPr>
            <p:cNvPr id="46" name="Rectangle 45"/>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50" name="Straight Connector 49"/>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51" name="Straight Connector 50"/>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52" name="TextBox 51"/>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istream</a:t>
              </a:r>
              <a:endParaRPr lang="en-US" sz="1500" dirty="0">
                <a:latin typeface="Courier New"/>
                <a:cs typeface="Courier New"/>
              </a:endParaRPr>
            </a:p>
          </p:txBody>
        </p:sp>
        <p:sp>
          <p:nvSpPr>
            <p:cNvPr id="53" name="TextBox 52"/>
            <p:cNvSpPr txBox="1"/>
            <p:nvPr/>
          </p:nvSpPr>
          <p:spPr>
            <a:xfrm>
              <a:off x="3733800" y="1658389"/>
              <a:ext cx="1828800" cy="719428"/>
            </a:xfrm>
            <a:prstGeom prst="rect">
              <a:avLst/>
            </a:prstGeom>
            <a:noFill/>
          </p:spPr>
          <p:txBody>
            <a:bodyPr wrap="square" rtlCol="0">
              <a:spAutoFit/>
            </a:bodyPr>
            <a:lstStyle/>
            <a:p>
              <a:pPr>
                <a:lnSpc>
                  <a:spcPct val="90000"/>
                </a:lnSpc>
              </a:pPr>
              <a:r>
                <a:rPr lang="en-US" sz="1500" dirty="0">
                  <a:latin typeface="Courier New"/>
                  <a:cs typeface="Courier New"/>
                </a:rPr>
                <a:t>get()</a:t>
              </a:r>
            </a:p>
            <a:p>
              <a:pPr>
                <a:lnSpc>
                  <a:spcPct val="90000"/>
                </a:lnSpc>
              </a:pPr>
              <a:r>
                <a:rPr lang="en-US" sz="1500" dirty="0" err="1">
                  <a:latin typeface="Courier New"/>
                  <a:cs typeface="Courier New"/>
                </a:rPr>
                <a:t>unget</a:t>
              </a:r>
              <a:r>
                <a:rPr lang="en-US" sz="1500" dirty="0">
                  <a:latin typeface="Courier New"/>
                  <a:cs typeface="Courier New"/>
                </a:rPr>
                <a:t>()</a:t>
              </a:r>
            </a:p>
            <a:p>
              <a:pPr>
                <a:lnSpc>
                  <a:spcPct val="90000"/>
                </a:lnSpc>
              </a:pPr>
              <a:r>
                <a:rPr lang="en-US" sz="1500" dirty="0">
                  <a:latin typeface="Courier New"/>
                  <a:cs typeface="Courier New"/>
                </a:rPr>
                <a:t>&gt;&gt;</a:t>
              </a:r>
            </a:p>
          </p:txBody>
        </p:sp>
      </p:grpSp>
      <p:grpSp>
        <p:nvGrpSpPr>
          <p:cNvPr id="10" name="Group 100"/>
          <p:cNvGrpSpPr/>
          <p:nvPr/>
        </p:nvGrpSpPr>
        <p:grpSpPr>
          <a:xfrm>
            <a:off x="2882837" y="4500435"/>
            <a:ext cx="530844" cy="789294"/>
            <a:chOff x="2882837" y="4500435"/>
            <a:chExt cx="530844" cy="789294"/>
          </a:xfrm>
        </p:grpSpPr>
        <p:sp>
          <p:nvSpPr>
            <p:cNvPr id="98" name="Isosceles Triangle 97"/>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00" name="Straight Connector 99"/>
            <p:cNvCxnSpPr>
              <a:stCxn id="67" idx="0"/>
              <a:endCxn id="98"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1" name="Group 101"/>
          <p:cNvGrpSpPr/>
          <p:nvPr/>
        </p:nvGrpSpPr>
        <p:grpSpPr>
          <a:xfrm flipH="1">
            <a:off x="1295400" y="4495800"/>
            <a:ext cx="530844" cy="789294"/>
            <a:chOff x="2882837" y="4500435"/>
            <a:chExt cx="530844" cy="789294"/>
          </a:xfrm>
        </p:grpSpPr>
        <p:sp>
          <p:nvSpPr>
            <p:cNvPr id="103" name="Isosceles Triangle 102"/>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04" name="Straight Connector 103"/>
            <p:cNvCxnSpPr>
              <a:endCxn id="103"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2" name="Group 104"/>
          <p:cNvGrpSpPr/>
          <p:nvPr/>
        </p:nvGrpSpPr>
        <p:grpSpPr>
          <a:xfrm>
            <a:off x="7378637" y="4500435"/>
            <a:ext cx="530844" cy="789294"/>
            <a:chOff x="2882837" y="4500435"/>
            <a:chExt cx="530844" cy="789294"/>
          </a:xfrm>
        </p:grpSpPr>
        <p:sp>
          <p:nvSpPr>
            <p:cNvPr id="106" name="Isosceles Triangle 105"/>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07" name="Straight Connector 106"/>
            <p:cNvCxnSpPr>
              <a:endCxn id="106"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3" name="Group 107"/>
          <p:cNvGrpSpPr/>
          <p:nvPr/>
        </p:nvGrpSpPr>
        <p:grpSpPr>
          <a:xfrm flipH="1">
            <a:off x="5791200" y="4495800"/>
            <a:ext cx="530844" cy="789294"/>
            <a:chOff x="2882837" y="4500435"/>
            <a:chExt cx="530844" cy="789294"/>
          </a:xfrm>
        </p:grpSpPr>
        <p:sp>
          <p:nvSpPr>
            <p:cNvPr id="109" name="Isosceles Triangle 108"/>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10" name="Straight Connector 109"/>
            <p:cNvCxnSpPr>
              <a:endCxn id="109"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4" name="Group 59"/>
          <p:cNvGrpSpPr/>
          <p:nvPr/>
        </p:nvGrpSpPr>
        <p:grpSpPr>
          <a:xfrm>
            <a:off x="349380" y="5257800"/>
            <a:ext cx="1833922" cy="1080508"/>
            <a:chOff x="3728678" y="1331224"/>
            <a:chExt cx="1833922" cy="1080508"/>
          </a:xfrm>
        </p:grpSpPr>
        <p:sp>
          <p:nvSpPr>
            <p:cNvPr id="61" name="Rectangle 60"/>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62" name="Straight Connector 61"/>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63" name="Straight Connector 62"/>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64" name="TextBox 63"/>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ifstream</a:t>
              </a:r>
              <a:endParaRPr lang="en-US" sz="1500" dirty="0">
                <a:latin typeface="Courier New"/>
                <a:cs typeface="Courier New"/>
              </a:endParaRPr>
            </a:p>
          </p:txBody>
        </p:sp>
        <p:sp>
          <p:nvSpPr>
            <p:cNvPr id="65" name="TextBox 64"/>
            <p:cNvSpPr txBox="1"/>
            <p:nvPr/>
          </p:nvSpPr>
          <p:spPr>
            <a:xfrm>
              <a:off x="3733800" y="1658389"/>
              <a:ext cx="1828800" cy="719428"/>
            </a:xfrm>
            <a:prstGeom prst="rect">
              <a:avLst/>
            </a:prstGeom>
            <a:noFill/>
          </p:spPr>
          <p:txBody>
            <a:bodyPr wrap="square" rtlCol="0">
              <a:spAutoFit/>
            </a:bodyPr>
            <a:lstStyle/>
            <a:p>
              <a:pPr>
                <a:lnSpc>
                  <a:spcPct val="90000"/>
                </a:lnSpc>
              </a:pPr>
              <a:r>
                <a:rPr lang="en-US" sz="1500" dirty="0" err="1">
                  <a:latin typeface="Courier New"/>
                  <a:cs typeface="Courier New"/>
                </a:rPr>
                <a:t>open(</a:t>
              </a:r>
              <a:r>
                <a:rPr lang="en-US" sz="1500" b="0" i="1" dirty="0" err="1">
                  <a:latin typeface="Times New Roman"/>
                  <a:cs typeface="Times New Roman"/>
                </a:rPr>
                <a:t>cstr</a:t>
              </a:r>
              <a:r>
                <a:rPr lang="en-US" sz="1500" dirty="0">
                  <a:latin typeface="Courier New"/>
                  <a:cs typeface="Courier New"/>
                </a:rPr>
                <a:t>)</a:t>
              </a:r>
            </a:p>
            <a:p>
              <a:pPr>
                <a:lnSpc>
                  <a:spcPct val="90000"/>
                </a:lnSpc>
              </a:pPr>
              <a:r>
                <a:rPr lang="en-US" sz="1500" dirty="0">
                  <a:latin typeface="Courier New"/>
                  <a:cs typeface="Courier New"/>
                </a:rPr>
                <a:t>close()</a:t>
              </a:r>
            </a:p>
            <a:p>
              <a:pPr>
                <a:lnSpc>
                  <a:spcPct val="90000"/>
                </a:lnSpc>
              </a:pPr>
              <a:endParaRPr lang="en-US" sz="1500" dirty="0">
                <a:latin typeface="Courier New"/>
                <a:cs typeface="Courier New"/>
              </a:endParaRPr>
            </a:p>
          </p:txBody>
        </p:sp>
      </p:grpSp>
      <p:sp>
        <p:nvSpPr>
          <p:cNvPr id="66" name="Rectangle 65"/>
          <p:cNvSpPr/>
          <p:nvPr/>
        </p:nvSpPr>
        <p:spPr bwMode="auto">
          <a:xfrm>
            <a:off x="354502" y="5632434"/>
            <a:ext cx="1101135" cy="417806"/>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72" name="Rectangle 71"/>
          <p:cNvSpPr/>
          <p:nvPr/>
        </p:nvSpPr>
        <p:spPr bwMode="auto">
          <a:xfrm>
            <a:off x="4845983" y="5626443"/>
            <a:ext cx="1108584" cy="423797"/>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15" name="文本框 14">
            <a:extLst>
              <a:ext uri="{FF2B5EF4-FFF2-40B4-BE49-F238E27FC236}">
                <a16:creationId xmlns:a16="http://schemas.microsoft.com/office/drawing/2014/main" id="{4F89ED0D-2F18-4A0F-A3B1-98F085274860}"/>
              </a:ext>
            </a:extLst>
          </p:cNvPr>
          <p:cNvSpPr txBox="1"/>
          <p:nvPr/>
        </p:nvSpPr>
        <p:spPr>
          <a:xfrm>
            <a:off x="1215921" y="6338402"/>
            <a:ext cx="6712158" cy="461665"/>
          </a:xfrm>
          <a:prstGeom prst="rect">
            <a:avLst/>
          </a:prstGeom>
          <a:noFill/>
        </p:spPr>
        <p:txBody>
          <a:bodyPr wrap="none" rtlCol="0">
            <a:spAutoFit/>
          </a:bodyPr>
          <a:lstStyle/>
          <a:p>
            <a:r>
              <a:rPr lang="en-US" altLang="zh-CN" sz="2400" b="0" dirty="0">
                <a:solidFill>
                  <a:srgbClr val="FF0000"/>
                </a:solidFill>
              </a:rPr>
              <a:t>Question: Can we organize the hierarchy differently?</a:t>
            </a:r>
            <a:endParaRPr lang="zh-CN" altLang="en-US" sz="2400" b="0" dirty="0">
              <a:solidFill>
                <a:srgbClr val="FF0000"/>
              </a:solidFill>
            </a:endParaRPr>
          </a:p>
        </p:txBody>
      </p:sp>
      <p:cxnSp>
        <p:nvCxnSpPr>
          <p:cNvPr id="17" name="直接箭头连接符 16">
            <a:extLst>
              <a:ext uri="{FF2B5EF4-FFF2-40B4-BE49-F238E27FC236}">
                <a16:creationId xmlns:a16="http://schemas.microsoft.com/office/drawing/2014/main" id="{F10FD571-1D67-4EDD-A345-E8F4F8B9C684}"/>
              </a:ext>
            </a:extLst>
          </p:cNvPr>
          <p:cNvCxnSpPr>
            <a:cxnSpLocks/>
            <a:stCxn id="64" idx="0"/>
            <a:endCxn id="22" idx="2"/>
          </p:cNvCxnSpPr>
          <p:nvPr/>
        </p:nvCxnSpPr>
        <p:spPr bwMode="auto">
          <a:xfrm flipV="1">
            <a:off x="1268902" y="1601253"/>
            <a:ext cx="225" cy="365654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73" name="直接箭头连接符 72">
            <a:extLst>
              <a:ext uri="{FF2B5EF4-FFF2-40B4-BE49-F238E27FC236}">
                <a16:creationId xmlns:a16="http://schemas.microsoft.com/office/drawing/2014/main" id="{5417E16C-90D0-454C-BFC3-FFF6AB2D3C34}"/>
              </a:ext>
            </a:extLst>
          </p:cNvPr>
          <p:cNvCxnSpPr>
            <a:cxnSpLocks/>
            <a:stCxn id="78" idx="0"/>
            <a:endCxn id="22" idx="2"/>
          </p:cNvCxnSpPr>
          <p:nvPr/>
        </p:nvCxnSpPr>
        <p:spPr bwMode="auto">
          <a:xfrm flipH="1" flipV="1">
            <a:off x="1269127" y="1601253"/>
            <a:ext cx="4491255" cy="365654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2" name="文本框 21">
            <a:extLst>
              <a:ext uri="{FF2B5EF4-FFF2-40B4-BE49-F238E27FC236}">
                <a16:creationId xmlns:a16="http://schemas.microsoft.com/office/drawing/2014/main" id="{D478FBFE-5B79-49D6-985C-364F19D7491D}"/>
              </a:ext>
            </a:extLst>
          </p:cNvPr>
          <p:cNvSpPr txBox="1"/>
          <p:nvPr/>
        </p:nvSpPr>
        <p:spPr>
          <a:xfrm>
            <a:off x="657420" y="1295400"/>
            <a:ext cx="1223413" cy="305853"/>
          </a:xfrm>
          <a:prstGeom prst="rect">
            <a:avLst/>
          </a:prstGeom>
          <a:noFill/>
        </p:spPr>
        <p:txBody>
          <a:bodyPr wrap="none" rtlCol="0">
            <a:spAutoFit/>
          </a:bodyPr>
          <a:lstStyle/>
          <a:p>
            <a:pPr lvl="0" algn="ctr">
              <a:lnSpc>
                <a:spcPct val="90000"/>
              </a:lnSpc>
            </a:pPr>
            <a:r>
              <a:rPr lang="en-US" altLang="zh-CN" sz="1500" dirty="0">
                <a:solidFill>
                  <a:srgbClr val="000000"/>
                </a:solidFill>
                <a:latin typeface="Courier New"/>
                <a:cs typeface="Courier New"/>
              </a:rPr>
              <a:t>&lt;</a:t>
            </a:r>
            <a:r>
              <a:rPr lang="en-US" altLang="zh-CN" sz="1500" dirty="0" err="1">
                <a:solidFill>
                  <a:srgbClr val="000000"/>
                </a:solidFill>
                <a:latin typeface="Courier New"/>
                <a:cs typeface="Courier New"/>
              </a:rPr>
              <a:t>fstream</a:t>
            </a:r>
            <a:r>
              <a:rPr lang="en-US" altLang="zh-CN" sz="1500" dirty="0">
                <a:solidFill>
                  <a:srgbClr val="000000"/>
                </a:solidFill>
                <a:latin typeface="Courier New"/>
                <a:cs typeface="Courier New"/>
              </a:rPr>
              <a:t>&gt;</a:t>
            </a:r>
          </a:p>
        </p:txBody>
      </p:sp>
      <p:cxnSp>
        <p:nvCxnSpPr>
          <p:cNvPr id="80" name="直接箭头连接符 79">
            <a:extLst>
              <a:ext uri="{FF2B5EF4-FFF2-40B4-BE49-F238E27FC236}">
                <a16:creationId xmlns:a16="http://schemas.microsoft.com/office/drawing/2014/main" id="{96C555D6-AC77-4782-A63D-6EE8A440197A}"/>
              </a:ext>
            </a:extLst>
          </p:cNvPr>
          <p:cNvCxnSpPr>
            <a:cxnSpLocks/>
            <a:stCxn id="70" idx="0"/>
            <a:endCxn id="87" idx="2"/>
          </p:cNvCxnSpPr>
          <p:nvPr/>
        </p:nvCxnSpPr>
        <p:spPr bwMode="auto">
          <a:xfrm flipV="1">
            <a:off x="3418802" y="1601253"/>
            <a:ext cx="4492215" cy="365654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86" name="直接箭头连接符 85">
            <a:extLst>
              <a:ext uri="{FF2B5EF4-FFF2-40B4-BE49-F238E27FC236}">
                <a16:creationId xmlns:a16="http://schemas.microsoft.com/office/drawing/2014/main" id="{105F2C46-FEFE-4E36-9042-DAA5A5F13CD2}"/>
              </a:ext>
            </a:extLst>
          </p:cNvPr>
          <p:cNvCxnSpPr>
            <a:cxnSpLocks/>
            <a:stCxn id="84" idx="0"/>
            <a:endCxn id="87" idx="2"/>
          </p:cNvCxnSpPr>
          <p:nvPr/>
        </p:nvCxnSpPr>
        <p:spPr bwMode="auto">
          <a:xfrm flipV="1">
            <a:off x="7910282" y="1601253"/>
            <a:ext cx="735" cy="365654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87" name="文本框 86">
            <a:extLst>
              <a:ext uri="{FF2B5EF4-FFF2-40B4-BE49-F238E27FC236}">
                <a16:creationId xmlns:a16="http://schemas.microsoft.com/office/drawing/2014/main" id="{C2A5ADCA-C5CD-42C3-B1BB-74D02238DA8A}"/>
              </a:ext>
            </a:extLst>
          </p:cNvPr>
          <p:cNvSpPr txBox="1"/>
          <p:nvPr/>
        </p:nvSpPr>
        <p:spPr>
          <a:xfrm>
            <a:off x="7299310" y="1295400"/>
            <a:ext cx="1223413" cy="305853"/>
          </a:xfrm>
          <a:prstGeom prst="rect">
            <a:avLst/>
          </a:prstGeom>
          <a:noFill/>
        </p:spPr>
        <p:txBody>
          <a:bodyPr wrap="square" rtlCol="0">
            <a:spAutoFit/>
          </a:bodyPr>
          <a:lstStyle/>
          <a:p>
            <a:pPr lvl="0" algn="ctr">
              <a:lnSpc>
                <a:spcPct val="90000"/>
              </a:lnSpc>
            </a:pPr>
            <a:r>
              <a:rPr lang="en-US" altLang="zh-CN" sz="1500" dirty="0">
                <a:solidFill>
                  <a:srgbClr val="000000"/>
                </a:solidFill>
                <a:latin typeface="Courier New"/>
                <a:cs typeface="Courier New"/>
              </a:rPr>
              <a:t>&lt;</a:t>
            </a:r>
            <a:r>
              <a:rPr lang="en-US" altLang="zh-CN" sz="1500" dirty="0" err="1">
                <a:solidFill>
                  <a:srgbClr val="000000"/>
                </a:solidFill>
                <a:latin typeface="Courier New"/>
                <a:cs typeface="Courier New"/>
              </a:rPr>
              <a:t>sstream</a:t>
            </a:r>
            <a:r>
              <a:rPr lang="en-US" altLang="zh-CN" sz="1500" dirty="0">
                <a:solidFill>
                  <a:srgbClr val="000000"/>
                </a:solidFill>
                <a:latin typeface="Courier New"/>
                <a:cs typeface="Courier New"/>
              </a:rPr>
              <a:t>&gt;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7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0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UML Diagram for an Alternative Hierarchy</a:t>
            </a:r>
          </a:p>
        </p:txBody>
      </p:sp>
      <p:grpSp>
        <p:nvGrpSpPr>
          <p:cNvPr id="2" name="Group 43"/>
          <p:cNvGrpSpPr/>
          <p:nvPr/>
        </p:nvGrpSpPr>
        <p:grpSpPr>
          <a:xfrm>
            <a:off x="3668778" y="1319242"/>
            <a:ext cx="1833922" cy="1080508"/>
            <a:chOff x="3728678" y="1331224"/>
            <a:chExt cx="1833922" cy="1080508"/>
          </a:xfrm>
        </p:grpSpPr>
        <p:sp>
          <p:nvSpPr>
            <p:cNvPr id="35" name="Rectangle 34"/>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38" name="Straight Connector 37"/>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42" name="Straight Connector 41"/>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9" name="TextBox 8"/>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ios</a:t>
              </a:r>
              <a:endParaRPr lang="en-US" sz="1500" dirty="0">
                <a:latin typeface="Courier New"/>
                <a:cs typeface="Courier New"/>
              </a:endParaRPr>
            </a:p>
          </p:txBody>
        </p:sp>
        <p:sp>
          <p:nvSpPr>
            <p:cNvPr id="43" name="TextBox 42"/>
            <p:cNvSpPr txBox="1"/>
            <p:nvPr/>
          </p:nvSpPr>
          <p:spPr>
            <a:xfrm>
              <a:off x="3733800" y="1658389"/>
              <a:ext cx="1828800" cy="719428"/>
            </a:xfrm>
            <a:prstGeom prst="rect">
              <a:avLst/>
            </a:prstGeom>
            <a:noFill/>
          </p:spPr>
          <p:txBody>
            <a:bodyPr wrap="square" rtlCol="0">
              <a:spAutoFit/>
            </a:bodyPr>
            <a:lstStyle/>
            <a:p>
              <a:pPr>
                <a:lnSpc>
                  <a:spcPct val="90000"/>
                </a:lnSpc>
              </a:pPr>
              <a:r>
                <a:rPr lang="en-US" sz="1500" dirty="0">
                  <a:latin typeface="Courier New"/>
                  <a:cs typeface="Courier New"/>
                </a:rPr>
                <a:t>clear()</a:t>
              </a:r>
            </a:p>
            <a:p>
              <a:pPr>
                <a:lnSpc>
                  <a:spcPct val="90000"/>
                </a:lnSpc>
              </a:pPr>
              <a:r>
                <a:rPr lang="en-US" sz="1500" dirty="0">
                  <a:latin typeface="Courier New"/>
                  <a:cs typeface="Courier New"/>
                </a:rPr>
                <a:t>fail()</a:t>
              </a:r>
            </a:p>
            <a:p>
              <a:pPr>
                <a:lnSpc>
                  <a:spcPct val="90000"/>
                </a:lnSpc>
              </a:pPr>
              <a:r>
                <a:rPr lang="en-US" sz="1500" dirty="0" err="1">
                  <a:latin typeface="Courier New"/>
                  <a:cs typeface="Courier New"/>
                </a:rPr>
                <a:t>eof</a:t>
              </a:r>
              <a:r>
                <a:rPr lang="en-US" sz="1500" dirty="0">
                  <a:latin typeface="Courier New"/>
                  <a:cs typeface="Courier New"/>
                </a:rPr>
                <a:t>()</a:t>
              </a:r>
            </a:p>
          </p:txBody>
        </p:sp>
      </p:grpSp>
      <p:grpSp>
        <p:nvGrpSpPr>
          <p:cNvPr id="3" name="Group 53"/>
          <p:cNvGrpSpPr/>
          <p:nvPr/>
        </p:nvGrpSpPr>
        <p:grpSpPr>
          <a:xfrm>
            <a:off x="5907246" y="3429000"/>
            <a:ext cx="1833922" cy="1080508"/>
            <a:chOff x="3728678" y="1331224"/>
            <a:chExt cx="1833922" cy="1080508"/>
          </a:xfrm>
        </p:grpSpPr>
        <p:sp>
          <p:nvSpPr>
            <p:cNvPr id="55" name="Rectangle 54"/>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56" name="Straight Connector 55"/>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57" name="Straight Connector 56"/>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58" name="TextBox 57"/>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stringstream</a:t>
              </a:r>
              <a:endParaRPr lang="en-US" sz="1500" dirty="0">
                <a:latin typeface="Courier New"/>
                <a:cs typeface="Courier New"/>
              </a:endParaRPr>
            </a:p>
          </p:txBody>
        </p:sp>
        <p:sp>
          <p:nvSpPr>
            <p:cNvPr id="59" name="TextBox 58"/>
            <p:cNvSpPr txBox="1"/>
            <p:nvPr/>
          </p:nvSpPr>
          <p:spPr>
            <a:xfrm>
              <a:off x="3733800" y="1658389"/>
              <a:ext cx="1828800" cy="305853"/>
            </a:xfrm>
            <a:prstGeom prst="rect">
              <a:avLst/>
            </a:prstGeom>
            <a:noFill/>
          </p:spPr>
          <p:txBody>
            <a:bodyPr wrap="square" rtlCol="0">
              <a:spAutoFit/>
            </a:bodyPr>
            <a:lstStyle/>
            <a:p>
              <a:pPr>
                <a:lnSpc>
                  <a:spcPct val="90000"/>
                </a:lnSpc>
              </a:pPr>
              <a:endParaRPr lang="en-US" sz="1500" dirty="0">
                <a:latin typeface="Courier New"/>
                <a:cs typeface="Courier New"/>
              </a:endParaRPr>
            </a:p>
          </p:txBody>
        </p:sp>
      </p:grpSp>
      <p:grpSp>
        <p:nvGrpSpPr>
          <p:cNvPr id="4" name="Group 65"/>
          <p:cNvGrpSpPr/>
          <p:nvPr/>
        </p:nvGrpSpPr>
        <p:grpSpPr>
          <a:xfrm>
            <a:off x="2494158" y="5257800"/>
            <a:ext cx="1839044" cy="1080508"/>
            <a:chOff x="3723556" y="1331224"/>
            <a:chExt cx="1839044" cy="1080508"/>
          </a:xfrm>
        </p:grpSpPr>
        <p:sp>
          <p:nvSpPr>
            <p:cNvPr id="67" name="Rectangle 66"/>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68" name="Straight Connector 67"/>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69" name="Straight Connector 68"/>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70" name="TextBox 69"/>
            <p:cNvSpPr txBox="1"/>
            <p:nvPr/>
          </p:nvSpPr>
          <p:spPr>
            <a:xfrm>
              <a:off x="3733800" y="1331224"/>
              <a:ext cx="1828800" cy="305853"/>
            </a:xfrm>
            <a:prstGeom prst="rect">
              <a:avLst/>
            </a:prstGeom>
            <a:noFill/>
          </p:spPr>
          <p:txBody>
            <a:bodyPr wrap="square" rtlCol="0">
              <a:spAutoFit/>
            </a:bodyPr>
            <a:lstStyle/>
            <a:p>
              <a:pPr algn="ctr">
                <a:lnSpc>
                  <a:spcPct val="90000"/>
                </a:lnSpc>
              </a:pPr>
              <a:r>
                <a:rPr lang="en-US" sz="1500" dirty="0" err="1">
                  <a:latin typeface="Courier New"/>
                  <a:cs typeface="Courier New"/>
                </a:rPr>
                <a:t>ofstream</a:t>
              </a:r>
              <a:endParaRPr lang="en-US" sz="1500" dirty="0">
                <a:latin typeface="Courier New"/>
                <a:cs typeface="Courier New"/>
              </a:endParaRPr>
            </a:p>
          </p:txBody>
        </p:sp>
        <p:sp>
          <p:nvSpPr>
            <p:cNvPr id="71" name="TextBox 70"/>
            <p:cNvSpPr txBox="1"/>
            <p:nvPr/>
          </p:nvSpPr>
          <p:spPr>
            <a:xfrm>
              <a:off x="3723556" y="1658389"/>
              <a:ext cx="1833922" cy="513602"/>
            </a:xfrm>
            <a:prstGeom prst="rect">
              <a:avLst/>
            </a:prstGeom>
            <a:noFill/>
          </p:spPr>
          <p:txBody>
            <a:bodyPr wrap="square" rtlCol="0">
              <a:spAutoFit/>
            </a:bodyPr>
            <a:lstStyle/>
            <a:p>
              <a:pPr>
                <a:lnSpc>
                  <a:spcPct val="90000"/>
                </a:lnSpc>
              </a:pPr>
              <a:r>
                <a:rPr lang="en-US" sz="1500" dirty="0">
                  <a:latin typeface="Courier New"/>
                  <a:cs typeface="Courier New"/>
                </a:rPr>
                <a:t>put()</a:t>
              </a:r>
            </a:p>
            <a:p>
              <a:pPr>
                <a:lnSpc>
                  <a:spcPct val="90000"/>
                </a:lnSpc>
              </a:pPr>
              <a:r>
                <a:rPr lang="en-US" sz="1500" dirty="0">
                  <a:latin typeface="Courier New"/>
                  <a:cs typeface="Courier New"/>
                </a:rPr>
                <a:t>&lt;&lt;</a:t>
              </a:r>
            </a:p>
          </p:txBody>
        </p:sp>
      </p:grpSp>
      <p:grpSp>
        <p:nvGrpSpPr>
          <p:cNvPr id="5" name="Group 73"/>
          <p:cNvGrpSpPr/>
          <p:nvPr/>
        </p:nvGrpSpPr>
        <p:grpSpPr>
          <a:xfrm>
            <a:off x="4840860" y="5257800"/>
            <a:ext cx="1833922" cy="1088912"/>
            <a:chOff x="3728678" y="1331224"/>
            <a:chExt cx="1833922" cy="1088912"/>
          </a:xfrm>
        </p:grpSpPr>
        <p:sp>
          <p:nvSpPr>
            <p:cNvPr id="75" name="Rectangle 74"/>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76" name="Straight Connector 75"/>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77" name="Straight Connector 76"/>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78" name="TextBox 77"/>
            <p:cNvSpPr txBox="1"/>
            <p:nvPr/>
          </p:nvSpPr>
          <p:spPr>
            <a:xfrm>
              <a:off x="3733800" y="1331224"/>
              <a:ext cx="1828800" cy="305853"/>
            </a:xfrm>
            <a:prstGeom prst="rect">
              <a:avLst/>
            </a:prstGeom>
            <a:noFill/>
          </p:spPr>
          <p:txBody>
            <a:bodyPr wrap="square" rtlCol="0">
              <a:spAutoFit/>
            </a:bodyPr>
            <a:lstStyle/>
            <a:p>
              <a:pPr algn="ctr">
                <a:lnSpc>
                  <a:spcPct val="90000"/>
                </a:lnSpc>
              </a:pPr>
              <a:r>
                <a:rPr lang="en-US" sz="1500" dirty="0" err="1">
                  <a:latin typeface="Courier New"/>
                  <a:cs typeface="Courier New"/>
                </a:rPr>
                <a:t>istringstream</a:t>
              </a:r>
              <a:endParaRPr lang="en-US" sz="1500" dirty="0">
                <a:latin typeface="Courier New"/>
                <a:cs typeface="Courier New"/>
              </a:endParaRPr>
            </a:p>
          </p:txBody>
        </p:sp>
        <p:sp>
          <p:nvSpPr>
            <p:cNvPr id="79" name="TextBox 78"/>
            <p:cNvSpPr txBox="1"/>
            <p:nvPr/>
          </p:nvSpPr>
          <p:spPr>
            <a:xfrm>
              <a:off x="3733800" y="1658389"/>
              <a:ext cx="1823678" cy="761747"/>
            </a:xfrm>
            <a:prstGeom prst="rect">
              <a:avLst/>
            </a:prstGeom>
            <a:noFill/>
          </p:spPr>
          <p:txBody>
            <a:bodyPr wrap="square" rtlCol="0">
              <a:spAutoFit/>
            </a:bodyPr>
            <a:lstStyle/>
            <a:p>
              <a:pPr>
                <a:lnSpc>
                  <a:spcPct val="90000"/>
                </a:lnSpc>
              </a:pPr>
              <a:r>
                <a:rPr lang="en-US" sz="1200" dirty="0" err="1">
                  <a:latin typeface="Courier New"/>
                  <a:cs typeface="Courier New"/>
                </a:rPr>
                <a:t>istringstream</a:t>
              </a:r>
              <a:r>
                <a:rPr lang="en-US" sz="1200" dirty="0">
                  <a:latin typeface="Courier New"/>
                  <a:cs typeface="Courier New"/>
                </a:rPr>
                <a:t>(</a:t>
              </a:r>
              <a:r>
                <a:rPr lang="en-US" sz="1200" b="0" i="1" dirty="0">
                  <a:latin typeface="Times New Roman"/>
                  <a:cs typeface="Times New Roman"/>
                </a:rPr>
                <a:t>s</a:t>
              </a:r>
              <a:r>
                <a:rPr lang="en-US" sz="1200" dirty="0">
                  <a:latin typeface="Courier New"/>
                  <a:cs typeface="Courier New"/>
                </a:rPr>
                <a:t>)</a:t>
              </a:r>
            </a:p>
            <a:p>
              <a:pPr>
                <a:lnSpc>
                  <a:spcPct val="90000"/>
                </a:lnSpc>
              </a:pPr>
              <a:r>
                <a:rPr lang="en-US" sz="1200" dirty="0">
                  <a:latin typeface="Courier New"/>
                  <a:cs typeface="Courier New"/>
                </a:rPr>
                <a:t>get()</a:t>
              </a:r>
            </a:p>
            <a:p>
              <a:pPr>
                <a:lnSpc>
                  <a:spcPct val="90000"/>
                </a:lnSpc>
              </a:pPr>
              <a:r>
                <a:rPr lang="en-US" sz="1200" dirty="0" err="1">
                  <a:latin typeface="Courier New"/>
                  <a:cs typeface="Courier New"/>
                </a:rPr>
                <a:t>unget</a:t>
              </a:r>
              <a:r>
                <a:rPr lang="en-US" sz="1200" dirty="0">
                  <a:latin typeface="Courier New"/>
                  <a:cs typeface="Courier New"/>
                </a:rPr>
                <a:t>()</a:t>
              </a:r>
            </a:p>
            <a:p>
              <a:pPr>
                <a:lnSpc>
                  <a:spcPct val="90000"/>
                </a:lnSpc>
              </a:pPr>
              <a:r>
                <a:rPr lang="en-US" sz="1200" dirty="0">
                  <a:latin typeface="Courier New"/>
                  <a:cs typeface="Courier New"/>
                </a:rPr>
                <a:t>&gt;&gt;</a:t>
              </a:r>
            </a:p>
          </p:txBody>
        </p:sp>
      </p:grpSp>
      <p:grpSp>
        <p:nvGrpSpPr>
          <p:cNvPr id="6" name="Group 79"/>
          <p:cNvGrpSpPr/>
          <p:nvPr/>
        </p:nvGrpSpPr>
        <p:grpSpPr>
          <a:xfrm>
            <a:off x="6990760" y="5257800"/>
            <a:ext cx="1833922" cy="1080508"/>
            <a:chOff x="3728678" y="1331224"/>
            <a:chExt cx="1833922" cy="1080508"/>
          </a:xfrm>
        </p:grpSpPr>
        <p:sp>
          <p:nvSpPr>
            <p:cNvPr id="81" name="Rectangle 80"/>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82" name="Straight Connector 81"/>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83" name="Straight Connector 82"/>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84" name="TextBox 83"/>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ostringstream</a:t>
              </a:r>
              <a:endParaRPr lang="en-US" sz="1500" dirty="0">
                <a:latin typeface="Courier New"/>
                <a:cs typeface="Courier New"/>
              </a:endParaRPr>
            </a:p>
          </p:txBody>
        </p:sp>
        <p:sp>
          <p:nvSpPr>
            <p:cNvPr id="85" name="TextBox 84"/>
            <p:cNvSpPr txBox="1"/>
            <p:nvPr/>
          </p:nvSpPr>
          <p:spPr>
            <a:xfrm>
              <a:off x="3748318" y="1658389"/>
              <a:ext cx="1809160" cy="715581"/>
            </a:xfrm>
            <a:prstGeom prst="rect">
              <a:avLst/>
            </a:prstGeom>
            <a:noFill/>
          </p:spPr>
          <p:txBody>
            <a:bodyPr wrap="square" rtlCol="0">
              <a:spAutoFit/>
            </a:bodyPr>
            <a:lstStyle/>
            <a:p>
              <a:pPr>
                <a:lnSpc>
                  <a:spcPct val="90000"/>
                </a:lnSpc>
              </a:pPr>
              <a:r>
                <a:rPr lang="en-US" sz="1500" dirty="0" err="1">
                  <a:latin typeface="Courier New"/>
                  <a:cs typeface="Courier New"/>
                </a:rPr>
                <a:t>str</a:t>
              </a:r>
              <a:r>
                <a:rPr lang="en-US" sz="1500" dirty="0">
                  <a:latin typeface="Courier New"/>
                  <a:cs typeface="Courier New"/>
                </a:rPr>
                <a:t>()</a:t>
              </a:r>
            </a:p>
            <a:p>
              <a:pPr>
                <a:lnSpc>
                  <a:spcPct val="90000"/>
                </a:lnSpc>
              </a:pPr>
              <a:r>
                <a:rPr lang="en-US" sz="1500" dirty="0">
                  <a:latin typeface="Courier New"/>
                  <a:cs typeface="Courier New"/>
                </a:rPr>
                <a:t>put()</a:t>
              </a:r>
            </a:p>
            <a:p>
              <a:pPr>
                <a:lnSpc>
                  <a:spcPct val="90000"/>
                </a:lnSpc>
              </a:pPr>
              <a:r>
                <a:rPr lang="en-US" sz="1500" dirty="0">
                  <a:latin typeface="Courier New"/>
                  <a:cs typeface="Courier New"/>
                </a:rPr>
                <a:t>&lt;&lt;</a:t>
              </a:r>
            </a:p>
          </p:txBody>
        </p:sp>
      </p:grpSp>
      <p:sp>
        <p:nvSpPr>
          <p:cNvPr id="92" name="Isosceles Triangle 91"/>
          <p:cNvSpPr/>
          <p:nvPr/>
        </p:nvSpPr>
        <p:spPr bwMode="auto">
          <a:xfrm rot="18480000">
            <a:off x="5473230" y="2361001"/>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94" name="Straight Connector 93"/>
          <p:cNvCxnSpPr>
            <a:stCxn id="92" idx="3"/>
          </p:cNvCxnSpPr>
          <p:nvPr/>
        </p:nvCxnSpPr>
        <p:spPr bwMode="auto">
          <a:xfrm>
            <a:off x="5677600" y="2545671"/>
            <a:ext cx="1144046" cy="915258"/>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nvGrpSpPr>
          <p:cNvPr id="7" name="Group 96"/>
          <p:cNvGrpSpPr/>
          <p:nvPr/>
        </p:nvGrpSpPr>
        <p:grpSpPr>
          <a:xfrm flipH="1">
            <a:off x="2342560" y="2365018"/>
            <a:ext cx="1348416" cy="1099928"/>
            <a:chOff x="5685530" y="2513401"/>
            <a:chExt cx="1348416" cy="1099928"/>
          </a:xfrm>
        </p:grpSpPr>
        <p:sp>
          <p:nvSpPr>
            <p:cNvPr id="95" name="Isosceles Triangle 94"/>
            <p:cNvSpPr/>
            <p:nvPr/>
          </p:nvSpPr>
          <p:spPr bwMode="auto">
            <a:xfrm rot="18480000">
              <a:off x="5685530" y="2513401"/>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96" name="Straight Connector 95"/>
            <p:cNvCxnSpPr>
              <a:stCxn id="95" idx="3"/>
            </p:cNvCxnSpPr>
            <p:nvPr/>
          </p:nvCxnSpPr>
          <p:spPr bwMode="auto">
            <a:xfrm>
              <a:off x="5889900" y="2698071"/>
              <a:ext cx="1144046" cy="915258"/>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8" name="Group 44"/>
          <p:cNvGrpSpPr/>
          <p:nvPr/>
        </p:nvGrpSpPr>
        <p:grpSpPr>
          <a:xfrm>
            <a:off x="1455638" y="3429000"/>
            <a:ext cx="1833922" cy="1080508"/>
            <a:chOff x="3728678" y="1331224"/>
            <a:chExt cx="1833922" cy="1080508"/>
          </a:xfrm>
        </p:grpSpPr>
        <p:sp>
          <p:nvSpPr>
            <p:cNvPr id="46" name="Rectangle 45"/>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50" name="Straight Connector 49"/>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51" name="Straight Connector 50"/>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52" name="TextBox 51"/>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fstream</a:t>
              </a:r>
              <a:endParaRPr lang="en-US" sz="1500" dirty="0">
                <a:latin typeface="Courier New"/>
                <a:cs typeface="Courier New"/>
              </a:endParaRPr>
            </a:p>
          </p:txBody>
        </p:sp>
        <p:sp>
          <p:nvSpPr>
            <p:cNvPr id="53" name="TextBox 52"/>
            <p:cNvSpPr txBox="1"/>
            <p:nvPr/>
          </p:nvSpPr>
          <p:spPr>
            <a:xfrm>
              <a:off x="3733800" y="1658389"/>
              <a:ext cx="1828800" cy="507831"/>
            </a:xfrm>
            <a:prstGeom prst="rect">
              <a:avLst/>
            </a:prstGeom>
            <a:noFill/>
          </p:spPr>
          <p:txBody>
            <a:bodyPr wrap="square" rtlCol="0">
              <a:spAutoFit/>
            </a:bodyPr>
            <a:lstStyle/>
            <a:p>
              <a:pPr>
                <a:lnSpc>
                  <a:spcPct val="90000"/>
                </a:lnSpc>
              </a:pPr>
              <a:r>
                <a:rPr lang="en-US" sz="1500" dirty="0">
                  <a:latin typeface="Courier New"/>
                  <a:cs typeface="Courier New"/>
                </a:rPr>
                <a:t>open(</a:t>
              </a:r>
              <a:r>
                <a:rPr lang="en-US" sz="1500" b="0" i="1" dirty="0" err="1">
                  <a:latin typeface="Times New Roman"/>
                  <a:cs typeface="Times New Roman"/>
                </a:rPr>
                <a:t>cstr</a:t>
              </a:r>
              <a:r>
                <a:rPr lang="en-US" sz="1500" dirty="0">
                  <a:latin typeface="Courier New"/>
                  <a:cs typeface="Courier New"/>
                </a:rPr>
                <a:t>)</a:t>
              </a:r>
            </a:p>
            <a:p>
              <a:pPr>
                <a:lnSpc>
                  <a:spcPct val="90000"/>
                </a:lnSpc>
              </a:pPr>
              <a:r>
                <a:rPr lang="en-US" sz="1500" dirty="0">
                  <a:latin typeface="Courier New"/>
                  <a:cs typeface="Courier New"/>
                </a:rPr>
                <a:t>close()</a:t>
              </a:r>
            </a:p>
          </p:txBody>
        </p:sp>
      </p:grpSp>
      <p:grpSp>
        <p:nvGrpSpPr>
          <p:cNvPr id="10" name="Group 100"/>
          <p:cNvGrpSpPr/>
          <p:nvPr/>
        </p:nvGrpSpPr>
        <p:grpSpPr>
          <a:xfrm>
            <a:off x="2882837" y="4500435"/>
            <a:ext cx="530844" cy="789294"/>
            <a:chOff x="2882837" y="4500435"/>
            <a:chExt cx="530844" cy="789294"/>
          </a:xfrm>
        </p:grpSpPr>
        <p:sp>
          <p:nvSpPr>
            <p:cNvPr id="98" name="Isosceles Triangle 97"/>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00" name="Straight Connector 99"/>
            <p:cNvCxnSpPr>
              <a:stCxn id="67" idx="0"/>
              <a:endCxn id="98"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1" name="Group 101"/>
          <p:cNvGrpSpPr/>
          <p:nvPr/>
        </p:nvGrpSpPr>
        <p:grpSpPr>
          <a:xfrm flipH="1">
            <a:off x="1295400" y="4495800"/>
            <a:ext cx="530844" cy="789294"/>
            <a:chOff x="2882837" y="4500435"/>
            <a:chExt cx="530844" cy="789294"/>
          </a:xfrm>
        </p:grpSpPr>
        <p:sp>
          <p:nvSpPr>
            <p:cNvPr id="103" name="Isosceles Triangle 102"/>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04" name="Straight Connector 103"/>
            <p:cNvCxnSpPr>
              <a:endCxn id="103"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2" name="Group 104"/>
          <p:cNvGrpSpPr/>
          <p:nvPr/>
        </p:nvGrpSpPr>
        <p:grpSpPr>
          <a:xfrm>
            <a:off x="7378637" y="4500435"/>
            <a:ext cx="530844" cy="789294"/>
            <a:chOff x="2882837" y="4500435"/>
            <a:chExt cx="530844" cy="789294"/>
          </a:xfrm>
        </p:grpSpPr>
        <p:sp>
          <p:nvSpPr>
            <p:cNvPr id="106" name="Isosceles Triangle 105"/>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07" name="Straight Connector 106"/>
            <p:cNvCxnSpPr>
              <a:endCxn id="106"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3" name="Group 107"/>
          <p:cNvGrpSpPr/>
          <p:nvPr/>
        </p:nvGrpSpPr>
        <p:grpSpPr>
          <a:xfrm flipH="1">
            <a:off x="5791200" y="4495800"/>
            <a:ext cx="530844" cy="789294"/>
            <a:chOff x="2882837" y="4500435"/>
            <a:chExt cx="530844" cy="789294"/>
          </a:xfrm>
        </p:grpSpPr>
        <p:sp>
          <p:nvSpPr>
            <p:cNvPr id="109" name="Isosceles Triangle 108"/>
            <p:cNvSpPr/>
            <p:nvPr/>
          </p:nvSpPr>
          <p:spPr bwMode="auto">
            <a:xfrm rot="19500000">
              <a:off x="2882837" y="4500435"/>
              <a:ext cx="228600" cy="228600"/>
            </a:xfrm>
            <a:prstGeom prst="triangl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110" name="Straight Connector 109"/>
            <p:cNvCxnSpPr>
              <a:endCxn id="109" idx="3"/>
            </p:cNvCxnSpPr>
            <p:nvPr/>
          </p:nvCxnSpPr>
          <p:spPr bwMode="auto">
            <a:xfrm rot="16200000" flipV="1">
              <a:off x="2947507" y="4823555"/>
              <a:ext cx="581365" cy="350983"/>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4" name="Group 59"/>
          <p:cNvGrpSpPr/>
          <p:nvPr/>
        </p:nvGrpSpPr>
        <p:grpSpPr>
          <a:xfrm>
            <a:off x="349380" y="5257800"/>
            <a:ext cx="1833922" cy="1080508"/>
            <a:chOff x="3728678" y="1331224"/>
            <a:chExt cx="1833922" cy="1080508"/>
          </a:xfrm>
        </p:grpSpPr>
        <p:sp>
          <p:nvSpPr>
            <p:cNvPr id="61" name="Rectangle 60"/>
            <p:cNvSpPr/>
            <p:nvPr/>
          </p:nvSpPr>
          <p:spPr bwMode="auto">
            <a:xfrm>
              <a:off x="3728678" y="1363153"/>
              <a:ext cx="1828800" cy="1048579"/>
            </a:xfrm>
            <a:prstGeom prst="rect">
              <a:avLst/>
            </a:prstGeom>
            <a:solidFill>
              <a:srgbClr val="FFFFFF"/>
            </a:solidFill>
            <a:ln w="9525"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charset="0"/>
              </a:endParaRPr>
            </a:p>
          </p:txBody>
        </p:sp>
        <p:cxnSp>
          <p:nvCxnSpPr>
            <p:cNvPr id="62" name="Straight Connector 61"/>
            <p:cNvCxnSpPr/>
            <p:nvPr/>
          </p:nvCxnSpPr>
          <p:spPr bwMode="auto">
            <a:xfrm>
              <a:off x="3733800" y="1605557"/>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cxnSp>
          <p:nvCxnSpPr>
            <p:cNvPr id="63" name="Straight Connector 62"/>
            <p:cNvCxnSpPr/>
            <p:nvPr/>
          </p:nvCxnSpPr>
          <p:spPr bwMode="auto">
            <a:xfrm>
              <a:off x="3733800" y="1653098"/>
              <a:ext cx="1828800" cy="1588"/>
            </a:xfrm>
            <a:prstGeom prst="line">
              <a:avLst/>
            </a:prstGeom>
            <a:solidFill>
              <a:schemeClr val="accent1"/>
            </a:solidFill>
            <a:ln w="6350" cap="flat" cmpd="sng" algn="ctr">
              <a:solidFill>
                <a:schemeClr val="tx1"/>
              </a:solidFill>
              <a:prstDash val="solid"/>
              <a:round/>
              <a:headEnd type="none" w="med" len="med"/>
              <a:tailEnd type="none" w="med" len="med"/>
            </a:ln>
            <a:effectLst/>
          </p:spPr>
        </p:cxnSp>
        <p:sp>
          <p:nvSpPr>
            <p:cNvPr id="64" name="TextBox 63"/>
            <p:cNvSpPr txBox="1"/>
            <p:nvPr/>
          </p:nvSpPr>
          <p:spPr>
            <a:xfrm>
              <a:off x="3733800" y="1331224"/>
              <a:ext cx="1828800" cy="303929"/>
            </a:xfrm>
            <a:prstGeom prst="rect">
              <a:avLst/>
            </a:prstGeom>
            <a:noFill/>
          </p:spPr>
          <p:txBody>
            <a:bodyPr wrap="square" rtlCol="0">
              <a:spAutoFit/>
            </a:bodyPr>
            <a:lstStyle/>
            <a:p>
              <a:pPr algn="ctr">
                <a:lnSpc>
                  <a:spcPct val="90000"/>
                </a:lnSpc>
              </a:pPr>
              <a:r>
                <a:rPr lang="en-US" sz="1500" dirty="0" err="1">
                  <a:latin typeface="Courier New"/>
                  <a:cs typeface="Courier New"/>
                </a:rPr>
                <a:t>ifstream</a:t>
              </a:r>
              <a:endParaRPr lang="en-US" sz="1500" dirty="0">
                <a:latin typeface="Courier New"/>
                <a:cs typeface="Courier New"/>
              </a:endParaRPr>
            </a:p>
          </p:txBody>
        </p:sp>
        <p:sp>
          <p:nvSpPr>
            <p:cNvPr id="65" name="TextBox 64"/>
            <p:cNvSpPr txBox="1"/>
            <p:nvPr/>
          </p:nvSpPr>
          <p:spPr>
            <a:xfrm>
              <a:off x="3733800" y="1658389"/>
              <a:ext cx="1828800" cy="715581"/>
            </a:xfrm>
            <a:prstGeom prst="rect">
              <a:avLst/>
            </a:prstGeom>
            <a:noFill/>
          </p:spPr>
          <p:txBody>
            <a:bodyPr wrap="square" rtlCol="0">
              <a:spAutoFit/>
            </a:bodyPr>
            <a:lstStyle/>
            <a:p>
              <a:pPr>
                <a:lnSpc>
                  <a:spcPct val="90000"/>
                </a:lnSpc>
              </a:pPr>
              <a:r>
                <a:rPr lang="en-US" sz="1500" dirty="0">
                  <a:latin typeface="Courier New"/>
                  <a:cs typeface="Courier New"/>
                </a:rPr>
                <a:t>get()</a:t>
              </a:r>
            </a:p>
            <a:p>
              <a:pPr>
                <a:lnSpc>
                  <a:spcPct val="90000"/>
                </a:lnSpc>
              </a:pPr>
              <a:r>
                <a:rPr lang="en-US" sz="1500" dirty="0" err="1">
                  <a:latin typeface="Courier New"/>
                  <a:cs typeface="Courier New"/>
                </a:rPr>
                <a:t>unget</a:t>
              </a:r>
              <a:r>
                <a:rPr lang="en-US" sz="1500" dirty="0">
                  <a:latin typeface="Courier New"/>
                  <a:cs typeface="Courier New"/>
                </a:rPr>
                <a:t>()</a:t>
              </a:r>
            </a:p>
            <a:p>
              <a:pPr>
                <a:lnSpc>
                  <a:spcPct val="90000"/>
                </a:lnSpc>
              </a:pPr>
              <a:r>
                <a:rPr lang="en-US" sz="1500" dirty="0">
                  <a:latin typeface="Courier New"/>
                  <a:cs typeface="Courier New"/>
                </a:rPr>
                <a:t>&gt;&gt;</a:t>
              </a:r>
            </a:p>
          </p:txBody>
        </p:sp>
      </p:grpSp>
      <p:sp>
        <p:nvSpPr>
          <p:cNvPr id="66" name="Rectangle 65"/>
          <p:cNvSpPr/>
          <p:nvPr/>
        </p:nvSpPr>
        <p:spPr bwMode="auto">
          <a:xfrm>
            <a:off x="344258" y="5613190"/>
            <a:ext cx="951142" cy="642703"/>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72" name="Rectangle 71"/>
          <p:cNvSpPr/>
          <p:nvPr/>
        </p:nvSpPr>
        <p:spPr bwMode="auto">
          <a:xfrm>
            <a:off x="4845982" y="5806057"/>
            <a:ext cx="792818" cy="494490"/>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73" name="Rectangle 72"/>
          <p:cNvSpPr/>
          <p:nvPr/>
        </p:nvSpPr>
        <p:spPr bwMode="auto">
          <a:xfrm>
            <a:off x="2494158" y="5622462"/>
            <a:ext cx="662168" cy="415560"/>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74" name="Rectangle 73"/>
          <p:cNvSpPr/>
          <p:nvPr/>
        </p:nvSpPr>
        <p:spPr bwMode="auto">
          <a:xfrm>
            <a:off x="7008218" y="5831873"/>
            <a:ext cx="656244" cy="412296"/>
          </a:xfrm>
          <a:prstGeom prst="rect">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80" name="文本框 79">
            <a:extLst>
              <a:ext uri="{FF2B5EF4-FFF2-40B4-BE49-F238E27FC236}">
                <a16:creationId xmlns:a16="http://schemas.microsoft.com/office/drawing/2014/main" id="{E7249F21-E506-4C13-ACF7-69DB76DA0142}"/>
              </a:ext>
            </a:extLst>
          </p:cNvPr>
          <p:cNvSpPr txBox="1"/>
          <p:nvPr/>
        </p:nvSpPr>
        <p:spPr>
          <a:xfrm>
            <a:off x="2016653" y="6337472"/>
            <a:ext cx="5110694" cy="461665"/>
          </a:xfrm>
          <a:prstGeom prst="rect">
            <a:avLst/>
          </a:prstGeom>
          <a:noFill/>
        </p:spPr>
        <p:txBody>
          <a:bodyPr wrap="none" rtlCol="0">
            <a:spAutoFit/>
          </a:bodyPr>
          <a:lstStyle/>
          <a:p>
            <a:r>
              <a:rPr lang="en-US" altLang="zh-CN" sz="2400" b="0" dirty="0">
                <a:solidFill>
                  <a:srgbClr val="FF0000"/>
                </a:solidFill>
              </a:rPr>
              <a:t>Question: Is this hierarchy a better one?</a:t>
            </a:r>
            <a:endParaRPr lang="zh-CN" altLang="en-US" sz="2400" b="0" dirty="0">
              <a:solidFill>
                <a:srgbClr val="FF0000"/>
              </a:solidFill>
            </a:endParaRPr>
          </a:p>
        </p:txBody>
      </p:sp>
    </p:spTree>
    <p:extLst>
      <p:ext uri="{BB962C8B-B14F-4D97-AF65-F5344CB8AC3E}">
        <p14:creationId xmlns:p14="http://schemas.microsoft.com/office/powerpoint/2010/main" val="891025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72" grpId="0" animBg="1"/>
      <p:bldP spid="73" grpId="0" animBg="1"/>
      <p:bldP spid="7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dirty="0"/>
          </a:p>
        </p:txBody>
      </p:sp>
      <p:sp>
        <p:nvSpPr>
          <p:cNvPr id="920579" name="Text Box 3"/>
          <p:cNvSpPr txBox="1">
            <a:spLocks noChangeArrowheads="1"/>
          </p:cNvSpPr>
          <p:nvPr/>
        </p:nvSpPr>
        <p:spPr bwMode="auto">
          <a:xfrm>
            <a:off x="374904" y="1066800"/>
            <a:ext cx="8440737" cy="2554545"/>
          </a:xfrm>
          <a:prstGeom prst="rect">
            <a:avLst/>
          </a:prstGeom>
          <a:noFill/>
          <a:ln w="9525">
            <a:noFill/>
            <a:miter lim="800000"/>
            <a:headEnd/>
            <a:tailEnd/>
          </a:ln>
          <a:effectLst/>
        </p:spPr>
        <p:txBody>
          <a:bodyPr wrap="square">
            <a:prstTxWarp prst="textNoShape">
              <a:avLst/>
            </a:prstTxWarp>
            <a:spAutoFit/>
          </a:bodyPr>
          <a:lstStyle/>
          <a:p>
            <a:r>
              <a:rPr lang="en-US" sz="1600" dirty="0" err="1">
                <a:latin typeface="Courier New"/>
                <a:cs typeface="Courier New"/>
              </a:rPr>
              <a:t>int</a:t>
            </a:r>
            <a:r>
              <a:rPr lang="en-US" sz="1600" dirty="0">
                <a:latin typeface="Courier New"/>
                <a:cs typeface="Courier New"/>
              </a:rPr>
              <a:t> main() {</a:t>
            </a:r>
          </a:p>
          <a:p>
            <a:r>
              <a:rPr lang="en-US" sz="1600" dirty="0">
                <a:latin typeface="Courier New"/>
                <a:cs typeface="Courier New"/>
              </a:rPr>
              <a:t>   </a:t>
            </a:r>
            <a:r>
              <a:rPr lang="en-US" sz="1600" dirty="0" err="1">
                <a:latin typeface="Courier New"/>
                <a:cs typeface="Courier New"/>
              </a:rPr>
              <a:t>ifstream</a:t>
            </a:r>
            <a:r>
              <a:rPr lang="en-US" sz="1600" dirty="0">
                <a:latin typeface="Courier New"/>
                <a:cs typeface="Courier New"/>
              </a:rPr>
              <a:t> </a:t>
            </a:r>
            <a:r>
              <a:rPr lang="en-US" sz="1600" dirty="0" err="1">
                <a:latin typeface="Courier New"/>
                <a:cs typeface="Courier New"/>
              </a:rPr>
              <a:t>infile</a:t>
            </a:r>
            <a:r>
              <a:rPr lang="en-US" sz="1600" dirty="0">
                <a:latin typeface="Courier New"/>
                <a:cs typeface="Courier New"/>
              </a:rPr>
              <a:t>;</a:t>
            </a:r>
          </a:p>
          <a:p>
            <a:r>
              <a:rPr lang="en-US" sz="1600" dirty="0">
                <a:latin typeface="Courier New"/>
                <a:cs typeface="Courier New"/>
              </a:rPr>
              <a:t>   </a:t>
            </a:r>
            <a:r>
              <a:rPr lang="en-US" sz="1600" dirty="0" err="1">
                <a:latin typeface="Courier New"/>
                <a:cs typeface="Courier New"/>
              </a:rPr>
              <a:t>promptUserForFile</a:t>
            </a:r>
            <a:r>
              <a:rPr lang="en-US" sz="1600" dirty="0">
                <a:latin typeface="Courier New"/>
                <a:cs typeface="Courier New"/>
              </a:rPr>
              <a:t>(</a:t>
            </a:r>
            <a:r>
              <a:rPr lang="en-US" sz="1600" dirty="0" err="1">
                <a:latin typeface="Courier New"/>
                <a:cs typeface="Courier New"/>
              </a:rPr>
              <a:t>infile</a:t>
            </a:r>
            <a:r>
              <a:rPr lang="en-US" sz="1600" dirty="0">
                <a:latin typeface="Courier New"/>
                <a:cs typeface="Courier New"/>
              </a:rPr>
              <a:t>, "Input file: ");</a:t>
            </a:r>
          </a:p>
          <a:p>
            <a:r>
              <a:rPr lang="en-US" altLang="zh-CN" sz="1600" dirty="0">
                <a:latin typeface="Courier New"/>
                <a:cs typeface="Courier New"/>
              </a:rPr>
              <a:t>   char </a:t>
            </a:r>
            <a:r>
              <a:rPr lang="en-US" altLang="zh-CN" sz="1600" dirty="0" err="1">
                <a:latin typeface="Courier New"/>
                <a:cs typeface="Courier New"/>
              </a:rPr>
              <a:t>ch</a:t>
            </a:r>
            <a:r>
              <a:rPr lang="en-US" altLang="zh-CN" sz="1600" dirty="0">
                <a:latin typeface="Courier New"/>
                <a:cs typeface="Courier New"/>
              </a:rPr>
              <a:t>;</a:t>
            </a:r>
          </a:p>
          <a:p>
            <a:r>
              <a:rPr lang="en-US" altLang="zh-CN" sz="1600" dirty="0">
                <a:latin typeface="Courier New"/>
                <a:cs typeface="Courier New"/>
              </a:rPr>
              <a:t>   while (</a:t>
            </a:r>
            <a:r>
              <a:rPr lang="en-US" altLang="zh-CN" sz="1600" dirty="0" err="1">
                <a:latin typeface="Courier New"/>
                <a:cs typeface="Courier New"/>
              </a:rPr>
              <a:t>infile.get</a:t>
            </a:r>
            <a:r>
              <a:rPr lang="en-US" altLang="zh-CN" sz="1600" dirty="0">
                <a:latin typeface="Courier New"/>
                <a:cs typeface="Courier New"/>
              </a:rPr>
              <a:t>(</a:t>
            </a:r>
            <a:r>
              <a:rPr lang="en-US" altLang="zh-CN" sz="1600" dirty="0" err="1">
                <a:latin typeface="Courier New"/>
                <a:cs typeface="Courier New"/>
              </a:rPr>
              <a:t>ch</a:t>
            </a:r>
            <a:r>
              <a:rPr lang="en-US" altLang="zh-CN" sz="1600" dirty="0">
                <a:latin typeface="Courier New"/>
                <a:cs typeface="Courier New"/>
              </a:rPr>
              <a:t>)) {</a:t>
            </a:r>
          </a:p>
          <a:p>
            <a:r>
              <a:rPr lang="en-US" altLang="zh-CN" sz="1600" dirty="0">
                <a:latin typeface="Courier New"/>
                <a:cs typeface="Courier New"/>
              </a:rPr>
              <a:t>      </a:t>
            </a:r>
            <a:r>
              <a:rPr lang="en-US" altLang="zh-CN" sz="1600" dirty="0" err="1">
                <a:latin typeface="Courier New"/>
                <a:cs typeface="Courier New"/>
              </a:rPr>
              <a:t>cout.put</a:t>
            </a:r>
            <a:r>
              <a:rPr lang="en-US" altLang="zh-CN" sz="1600" dirty="0">
                <a:latin typeface="Courier New"/>
                <a:cs typeface="Courier New"/>
              </a:rPr>
              <a:t>(</a:t>
            </a:r>
            <a:r>
              <a:rPr lang="en-US" altLang="zh-CN" sz="1600" dirty="0" err="1">
                <a:latin typeface="Courier New"/>
                <a:cs typeface="Courier New"/>
              </a:rPr>
              <a:t>ch</a:t>
            </a:r>
            <a:r>
              <a:rPr lang="en-US" altLang="zh-CN" sz="1600" dirty="0">
                <a:latin typeface="Courier New"/>
                <a:cs typeface="Courier New"/>
              </a:rPr>
              <a:t>);</a:t>
            </a:r>
          </a:p>
          <a:p>
            <a:r>
              <a:rPr lang="en-US" altLang="zh-CN" sz="1600" dirty="0">
                <a:latin typeface="Courier New"/>
                <a:cs typeface="Courier New"/>
              </a:rPr>
              <a:t>   }</a:t>
            </a:r>
            <a:endParaRPr lang="en-US" sz="1600" dirty="0">
              <a:latin typeface="Courier New"/>
              <a:cs typeface="Courier New"/>
            </a:endParaRPr>
          </a:p>
          <a:p>
            <a:r>
              <a:rPr lang="en-US" sz="1600" dirty="0">
                <a:latin typeface="Courier New"/>
                <a:cs typeface="Courier New"/>
              </a:rPr>
              <a:t>   </a:t>
            </a:r>
            <a:r>
              <a:rPr lang="en-US" sz="1600" dirty="0" err="1">
                <a:latin typeface="Courier New"/>
                <a:cs typeface="Courier New"/>
              </a:rPr>
              <a:t>infile.close</a:t>
            </a:r>
            <a:r>
              <a:rPr lang="en-US" sz="1600" dirty="0">
                <a:latin typeface="Courier New"/>
                <a:cs typeface="Courier New"/>
              </a:rPr>
              <a:t>();</a:t>
            </a:r>
          </a:p>
          <a:p>
            <a:r>
              <a:rPr lang="en-US" sz="1600" dirty="0">
                <a:latin typeface="Courier New"/>
                <a:cs typeface="Courier New"/>
              </a:rPr>
              <a:t>   return 0;</a:t>
            </a:r>
          </a:p>
          <a:p>
            <a:r>
              <a:rPr lang="en-US" sz="1600" dirty="0">
                <a:latin typeface="Courier New"/>
                <a:cs typeface="Courier New"/>
              </a:rPr>
              <a:t>}</a:t>
            </a:r>
          </a:p>
        </p:txBody>
      </p:sp>
      <p:sp>
        <p:nvSpPr>
          <p:cNvPr id="920580"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1"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p>
        </p:txBody>
      </p:sp>
      <p:sp>
        <p:nvSpPr>
          <p:cNvPr id="92058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Copy Contents between Streams</a:t>
            </a:r>
          </a:p>
        </p:txBody>
      </p:sp>
      <p:sp>
        <p:nvSpPr>
          <p:cNvPr id="920583"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p>
        </p:txBody>
      </p:sp>
      <p:sp>
        <p:nvSpPr>
          <p:cNvPr id="3" name="Rectangle 2"/>
          <p:cNvSpPr/>
          <p:nvPr/>
        </p:nvSpPr>
        <p:spPr>
          <a:xfrm>
            <a:off x="4590681" y="2227863"/>
            <a:ext cx="3270447" cy="338554"/>
          </a:xfrm>
          <a:prstGeom prst="rect">
            <a:avLst/>
          </a:prstGeom>
        </p:spPr>
        <p:txBody>
          <a:bodyPr wrap="none">
            <a:spAutoFit/>
          </a:bodyPr>
          <a:lstStyle/>
          <a:p>
            <a:r>
              <a:rPr lang="en-US" altLang="zh-CN" sz="1600" dirty="0" err="1">
                <a:solidFill>
                  <a:srgbClr val="FF0000"/>
                </a:solidFill>
                <a:latin typeface="Courier New"/>
                <a:cs typeface="Courier New"/>
              </a:rPr>
              <a:t>copyStream</a:t>
            </a:r>
            <a:r>
              <a:rPr lang="en-US" altLang="zh-CN" sz="1600" dirty="0">
                <a:solidFill>
                  <a:srgbClr val="FF0000"/>
                </a:solidFill>
                <a:latin typeface="Courier New"/>
                <a:cs typeface="Courier New"/>
              </a:rPr>
              <a:t>(</a:t>
            </a:r>
            <a:r>
              <a:rPr lang="en-US" altLang="zh-CN" sz="1600" dirty="0" err="1">
                <a:solidFill>
                  <a:srgbClr val="FF0000"/>
                </a:solidFill>
                <a:latin typeface="Courier New"/>
                <a:cs typeface="Courier New"/>
              </a:rPr>
              <a:t>infile</a:t>
            </a:r>
            <a:r>
              <a:rPr lang="en-US" altLang="zh-CN" sz="1600" dirty="0">
                <a:solidFill>
                  <a:srgbClr val="FF0000"/>
                </a:solidFill>
                <a:latin typeface="Courier New"/>
                <a:cs typeface="Courier New"/>
              </a:rPr>
              <a:t>, </a:t>
            </a:r>
            <a:r>
              <a:rPr lang="en-US" altLang="zh-CN" sz="1600" dirty="0" err="1">
                <a:solidFill>
                  <a:srgbClr val="FF0000"/>
                </a:solidFill>
                <a:latin typeface="Courier New"/>
                <a:cs typeface="Courier New"/>
              </a:rPr>
              <a:t>cout</a:t>
            </a:r>
            <a:r>
              <a:rPr lang="en-US" altLang="zh-CN" sz="1600" dirty="0">
                <a:solidFill>
                  <a:srgbClr val="FF0000"/>
                </a:solidFill>
                <a:latin typeface="Courier New"/>
                <a:cs typeface="Courier New"/>
              </a:rPr>
              <a:t>);</a:t>
            </a:r>
            <a:endParaRPr lang="zh-CN" altLang="en-US" dirty="0">
              <a:solidFill>
                <a:srgbClr val="FF0000"/>
              </a:solidFill>
            </a:endParaRPr>
          </a:p>
        </p:txBody>
      </p:sp>
      <p:sp>
        <p:nvSpPr>
          <p:cNvPr id="4" name="Right Brace 3"/>
          <p:cNvSpPr/>
          <p:nvPr/>
        </p:nvSpPr>
        <p:spPr bwMode="auto">
          <a:xfrm>
            <a:off x="4343400" y="1981200"/>
            <a:ext cx="207600" cy="828000"/>
          </a:xfrm>
          <a:prstGeom prst="rightBrace">
            <a:avLst/>
          </a:prstGeom>
          <a:no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CN" altLang="en-US" sz="1400" b="1" i="0" u="none" strike="noStrike" cap="none" normalizeH="0" baseline="0">
              <a:ln>
                <a:noFill/>
              </a:ln>
              <a:solidFill>
                <a:schemeClr val="tx1"/>
              </a:solidFill>
              <a:effectLst/>
              <a:latin typeface="Times New Roman" charset="0"/>
            </a:endParaRPr>
          </a:p>
        </p:txBody>
      </p:sp>
      <p:sp>
        <p:nvSpPr>
          <p:cNvPr id="11" name="Text Box 3"/>
          <p:cNvSpPr txBox="1">
            <a:spLocks noChangeArrowheads="1"/>
          </p:cNvSpPr>
          <p:nvPr/>
        </p:nvSpPr>
        <p:spPr bwMode="auto">
          <a:xfrm>
            <a:off x="374904" y="5029200"/>
            <a:ext cx="8440737" cy="1569660"/>
          </a:xfrm>
          <a:prstGeom prst="rect">
            <a:avLst/>
          </a:prstGeom>
          <a:noFill/>
          <a:ln w="9525">
            <a:noFill/>
            <a:miter lim="800000"/>
            <a:headEnd/>
            <a:tailEnd/>
          </a:ln>
          <a:effectLst/>
        </p:spPr>
        <p:txBody>
          <a:bodyPr wrap="square">
            <a:prstTxWarp prst="textNoShape">
              <a:avLst/>
            </a:prstTxWarp>
            <a:spAutoFit/>
          </a:bodyPr>
          <a:lstStyle/>
          <a:p>
            <a:r>
              <a:rPr lang="en-US" sz="1600" dirty="0">
                <a:latin typeface="Courier New"/>
                <a:cs typeface="Courier New"/>
              </a:rPr>
              <a:t>void </a:t>
            </a:r>
            <a:r>
              <a:rPr lang="en-US" sz="1600" dirty="0" err="1">
                <a:latin typeface="Courier New"/>
                <a:cs typeface="Courier New"/>
              </a:rPr>
              <a:t>copyStream</a:t>
            </a:r>
            <a:r>
              <a:rPr lang="en-US" sz="1600" dirty="0">
                <a:latin typeface="Courier New"/>
                <a:cs typeface="Courier New"/>
              </a:rPr>
              <a:t>(</a:t>
            </a:r>
            <a:r>
              <a:rPr lang="en-US" sz="1600" dirty="0" err="1">
                <a:latin typeface="Courier New"/>
                <a:cs typeface="Courier New"/>
              </a:rPr>
              <a:t>istream</a:t>
            </a:r>
            <a:r>
              <a:rPr lang="en-US" sz="1600" dirty="0">
                <a:latin typeface="Courier New"/>
                <a:cs typeface="Courier New"/>
              </a:rPr>
              <a:t> &amp; is, </a:t>
            </a:r>
            <a:r>
              <a:rPr lang="en-US" sz="1600" dirty="0" err="1">
                <a:latin typeface="Courier New"/>
                <a:cs typeface="Courier New"/>
              </a:rPr>
              <a:t>ostream</a:t>
            </a:r>
            <a:r>
              <a:rPr lang="en-US" sz="1600" dirty="0">
                <a:latin typeface="Courier New"/>
                <a:cs typeface="Courier New"/>
              </a:rPr>
              <a:t> &amp; </a:t>
            </a:r>
            <a:r>
              <a:rPr lang="en-US" sz="1600" dirty="0" err="1">
                <a:latin typeface="Courier New"/>
                <a:cs typeface="Courier New"/>
              </a:rPr>
              <a:t>os</a:t>
            </a:r>
            <a:r>
              <a:rPr lang="en-US" sz="1600" dirty="0">
                <a:latin typeface="Courier New"/>
                <a:cs typeface="Courier New"/>
              </a:rPr>
              <a:t>) {</a:t>
            </a:r>
          </a:p>
          <a:p>
            <a:r>
              <a:rPr lang="en-US" sz="1600" dirty="0">
                <a:latin typeface="Courier New"/>
                <a:cs typeface="Courier New"/>
              </a:rPr>
              <a:t>   char </a:t>
            </a:r>
            <a:r>
              <a:rPr lang="en-US" sz="1600" dirty="0" err="1">
                <a:latin typeface="Courier New"/>
                <a:cs typeface="Courier New"/>
              </a:rPr>
              <a:t>ch</a:t>
            </a:r>
            <a:r>
              <a:rPr lang="en-US" sz="1600" dirty="0">
                <a:latin typeface="Courier New"/>
                <a:cs typeface="Courier New"/>
              </a:rPr>
              <a:t>;</a:t>
            </a:r>
          </a:p>
          <a:p>
            <a:r>
              <a:rPr lang="en-US" sz="1600" dirty="0">
                <a:latin typeface="Courier New"/>
                <a:cs typeface="Courier New"/>
              </a:rPr>
              <a:t>   while (</a:t>
            </a:r>
            <a:r>
              <a:rPr lang="en-US" sz="1600" dirty="0" err="1">
                <a:latin typeface="Courier New"/>
                <a:cs typeface="Courier New"/>
              </a:rPr>
              <a:t>is.get</a:t>
            </a:r>
            <a:r>
              <a:rPr lang="en-US" sz="1600" dirty="0">
                <a:latin typeface="Courier New"/>
                <a:cs typeface="Courier New"/>
              </a:rPr>
              <a:t>(</a:t>
            </a:r>
            <a:r>
              <a:rPr lang="en-US" sz="1600" dirty="0" err="1">
                <a:latin typeface="Courier New"/>
                <a:cs typeface="Courier New"/>
              </a:rPr>
              <a:t>ch</a:t>
            </a:r>
            <a:r>
              <a:rPr lang="en-US" sz="1600" dirty="0">
                <a:latin typeface="Courier New"/>
                <a:cs typeface="Courier New"/>
              </a:rPr>
              <a:t>)) {</a:t>
            </a:r>
          </a:p>
          <a:p>
            <a:r>
              <a:rPr lang="en-US" sz="1600" dirty="0">
                <a:latin typeface="Courier New"/>
                <a:cs typeface="Courier New"/>
              </a:rPr>
              <a:t>      </a:t>
            </a:r>
            <a:r>
              <a:rPr lang="en-US" sz="1600" dirty="0" err="1">
                <a:latin typeface="Courier New"/>
                <a:cs typeface="Courier New"/>
              </a:rPr>
              <a:t>os.put</a:t>
            </a:r>
            <a:r>
              <a:rPr lang="en-US" sz="1600" dirty="0">
                <a:latin typeface="Courier New"/>
                <a:cs typeface="Courier New"/>
              </a:rPr>
              <a:t>(</a:t>
            </a:r>
            <a:r>
              <a:rPr lang="en-US" sz="1600" dirty="0" err="1">
                <a:latin typeface="Courier New"/>
                <a:cs typeface="Courier New"/>
              </a:rPr>
              <a:t>ch</a:t>
            </a:r>
            <a:r>
              <a:rPr lang="en-US" sz="1600" dirty="0">
                <a:latin typeface="Courier New"/>
                <a:cs typeface="Courier New"/>
              </a:rPr>
              <a:t>);</a:t>
            </a:r>
          </a:p>
          <a:p>
            <a:r>
              <a:rPr lang="en-US" sz="1600" dirty="0">
                <a:latin typeface="Courier New"/>
                <a:cs typeface="Courier New"/>
              </a:rPr>
              <a:t>   }</a:t>
            </a:r>
          </a:p>
          <a:p>
            <a:r>
              <a:rPr lang="en-US" sz="1600" dirty="0">
                <a:latin typeface="Courier New"/>
                <a:cs typeface="Courier New"/>
              </a:rPr>
              <a:t>}</a:t>
            </a:r>
          </a:p>
        </p:txBody>
      </p:sp>
      <p:sp>
        <p:nvSpPr>
          <p:cNvPr id="2" name="Rectangle 1"/>
          <p:cNvSpPr/>
          <p:nvPr/>
        </p:nvSpPr>
        <p:spPr>
          <a:xfrm>
            <a:off x="374904" y="3535740"/>
            <a:ext cx="8464296" cy="1569660"/>
          </a:xfrm>
          <a:prstGeom prst="rect">
            <a:avLst/>
          </a:prstGeom>
        </p:spPr>
        <p:txBody>
          <a:bodyPr wrap="square">
            <a:spAutoFit/>
          </a:bodyPr>
          <a:lstStyle/>
          <a:p>
            <a:r>
              <a:rPr lang="en-US" sz="1600" dirty="0">
                <a:latin typeface="Courier New"/>
                <a:cs typeface="Courier New"/>
              </a:rPr>
              <a:t>void </a:t>
            </a:r>
            <a:r>
              <a:rPr lang="en-US" sz="1600" dirty="0" err="1">
                <a:latin typeface="Courier New"/>
                <a:cs typeface="Courier New"/>
              </a:rPr>
              <a:t>copyStream</a:t>
            </a:r>
            <a:r>
              <a:rPr lang="en-US" sz="1600" dirty="0">
                <a:latin typeface="Courier New"/>
                <a:cs typeface="Courier New"/>
              </a:rPr>
              <a:t>(</a:t>
            </a:r>
            <a:r>
              <a:rPr lang="en-US" sz="1600" dirty="0" err="1">
                <a:latin typeface="Courier New"/>
                <a:cs typeface="Courier New"/>
              </a:rPr>
              <a:t>ifstream</a:t>
            </a:r>
            <a:r>
              <a:rPr lang="en-US" sz="1600" dirty="0">
                <a:latin typeface="Courier New"/>
                <a:cs typeface="Courier New"/>
              </a:rPr>
              <a:t> &amp; </a:t>
            </a:r>
            <a:r>
              <a:rPr lang="en-US" sz="1600" dirty="0" err="1">
                <a:latin typeface="Courier New"/>
                <a:cs typeface="Courier New"/>
              </a:rPr>
              <a:t>infile</a:t>
            </a:r>
            <a:r>
              <a:rPr lang="en-US" sz="1600" dirty="0">
                <a:latin typeface="Courier New"/>
                <a:cs typeface="Courier New"/>
              </a:rPr>
              <a:t>, </a:t>
            </a:r>
            <a:r>
              <a:rPr lang="en-US" sz="1600" dirty="0" err="1">
                <a:latin typeface="Courier New"/>
                <a:cs typeface="Courier New"/>
              </a:rPr>
              <a:t>ofstream</a:t>
            </a:r>
            <a:r>
              <a:rPr lang="en-US" sz="1600" dirty="0">
                <a:latin typeface="Courier New"/>
                <a:cs typeface="Courier New"/>
              </a:rPr>
              <a:t> &amp; </a:t>
            </a:r>
            <a:r>
              <a:rPr lang="en-US" sz="1600" dirty="0" err="1">
                <a:latin typeface="Courier New"/>
                <a:cs typeface="Courier New"/>
              </a:rPr>
              <a:t>outfile</a:t>
            </a:r>
            <a:r>
              <a:rPr lang="en-US" sz="1600" dirty="0">
                <a:latin typeface="Courier New"/>
                <a:cs typeface="Courier New"/>
              </a:rPr>
              <a:t>) {</a:t>
            </a:r>
          </a:p>
          <a:p>
            <a:r>
              <a:rPr lang="en-US" sz="1600" dirty="0">
                <a:latin typeface="Courier New"/>
                <a:cs typeface="Courier New"/>
              </a:rPr>
              <a:t>   char </a:t>
            </a:r>
            <a:r>
              <a:rPr lang="en-US" sz="1600" dirty="0" err="1">
                <a:latin typeface="Courier New"/>
                <a:cs typeface="Courier New"/>
              </a:rPr>
              <a:t>ch</a:t>
            </a:r>
            <a:r>
              <a:rPr lang="en-US" sz="1600" dirty="0">
                <a:latin typeface="Courier New"/>
                <a:cs typeface="Courier New"/>
              </a:rPr>
              <a:t>;</a:t>
            </a:r>
          </a:p>
          <a:p>
            <a:r>
              <a:rPr lang="en-US" sz="1600" dirty="0">
                <a:latin typeface="Courier New"/>
                <a:cs typeface="Courier New"/>
              </a:rPr>
              <a:t>   while (</a:t>
            </a:r>
            <a:r>
              <a:rPr lang="en-US" sz="1600" dirty="0" err="1">
                <a:latin typeface="Courier New"/>
                <a:cs typeface="Courier New"/>
              </a:rPr>
              <a:t>infile.get</a:t>
            </a:r>
            <a:r>
              <a:rPr lang="en-US" sz="1600" dirty="0">
                <a:latin typeface="Courier New"/>
                <a:cs typeface="Courier New"/>
              </a:rPr>
              <a:t>(</a:t>
            </a:r>
            <a:r>
              <a:rPr lang="en-US" sz="1600" dirty="0" err="1">
                <a:latin typeface="Courier New"/>
                <a:cs typeface="Courier New"/>
              </a:rPr>
              <a:t>ch</a:t>
            </a:r>
            <a:r>
              <a:rPr lang="en-US" sz="1600" dirty="0">
                <a:latin typeface="Courier New"/>
                <a:cs typeface="Courier New"/>
              </a:rPr>
              <a:t>)) {</a:t>
            </a:r>
          </a:p>
          <a:p>
            <a:r>
              <a:rPr lang="en-US" sz="1600" dirty="0">
                <a:latin typeface="Courier New"/>
                <a:cs typeface="Courier New"/>
              </a:rPr>
              <a:t>      </a:t>
            </a:r>
            <a:r>
              <a:rPr lang="en-US" sz="1600" dirty="0" err="1">
                <a:latin typeface="Courier New"/>
                <a:cs typeface="Courier New"/>
              </a:rPr>
              <a:t>outfile.put</a:t>
            </a:r>
            <a:r>
              <a:rPr lang="en-US" sz="1600" dirty="0">
                <a:latin typeface="Courier New"/>
                <a:cs typeface="Courier New"/>
              </a:rPr>
              <a:t>(</a:t>
            </a:r>
            <a:r>
              <a:rPr lang="en-US" sz="1600" dirty="0" err="1">
                <a:latin typeface="Courier New"/>
                <a:cs typeface="Courier New"/>
              </a:rPr>
              <a:t>ch</a:t>
            </a:r>
            <a:r>
              <a:rPr lang="en-US" sz="1600" dirty="0">
                <a:latin typeface="Courier New"/>
                <a:cs typeface="Courier New"/>
              </a:rPr>
              <a:t>);</a:t>
            </a:r>
          </a:p>
          <a:p>
            <a:r>
              <a:rPr lang="en-US" sz="1600" dirty="0">
                <a:latin typeface="Courier New"/>
                <a:cs typeface="Courier New"/>
              </a:rPr>
              <a:t>   }</a:t>
            </a:r>
          </a:p>
          <a:p>
            <a:r>
              <a:rPr lang="en-US" sz="1600" dirty="0">
                <a:latin typeface="Courier New"/>
                <a:cs typeface="Courier New"/>
              </a:rPr>
              <a:t>}</a:t>
            </a:r>
          </a:p>
        </p:txBody>
      </p:sp>
      <p:pic>
        <p:nvPicPr>
          <p:cNvPr id="12" name="图片 3"/>
          <p:cNvPicPr>
            <a:picLocks noChangeAspect="1"/>
          </p:cNvPicPr>
          <p:nvPr/>
        </p:nvPicPr>
        <p:blipFill>
          <a:blip r:embed="rId3"/>
          <a:stretch>
            <a:fillRect/>
          </a:stretch>
        </p:blipFill>
        <p:spPr>
          <a:xfrm>
            <a:off x="7510571" y="3762157"/>
            <a:ext cx="877900" cy="951058"/>
          </a:xfrm>
          <a:prstGeom prst="rect">
            <a:avLst/>
          </a:prstGeom>
        </p:spPr>
      </p:pic>
    </p:spTree>
    <p:extLst>
      <p:ext uri="{BB962C8B-B14F-4D97-AF65-F5344CB8AC3E}">
        <p14:creationId xmlns:p14="http://schemas.microsoft.com/office/powerpoint/2010/main" val="76451365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11" grpId="0"/>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dirty="0">
                <a:solidFill>
                  <a:srgbClr val="FF0000"/>
                </a:solidFill>
              </a:rPr>
              <a:t>The End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76200"/>
            <a:ext cx="9144000" cy="1143000"/>
          </a:xfrm>
        </p:spPr>
        <p:txBody>
          <a:bodyPr/>
          <a:lstStyle/>
          <a:p>
            <a:r>
              <a:rPr lang="en-US" altLang="zh-CN" sz="4000" dirty="0">
                <a:solidFill>
                  <a:srgbClr val="FF0000"/>
                </a:solidFill>
              </a:rPr>
              <a:t>The Stream Libraries</a:t>
            </a:r>
            <a:endParaRPr lang="zh-CN" altLang="en-US" sz="4000" dirty="0"/>
          </a:p>
        </p:txBody>
      </p:sp>
      <p:pic>
        <p:nvPicPr>
          <p:cNvPr id="4" name="图片 3"/>
          <p:cNvPicPr>
            <a:picLocks noChangeAspect="1"/>
          </p:cNvPicPr>
          <p:nvPr/>
        </p:nvPicPr>
        <p:blipFill>
          <a:blip r:embed="rId2"/>
          <a:stretch>
            <a:fillRect/>
          </a:stretch>
        </p:blipFill>
        <p:spPr>
          <a:xfrm>
            <a:off x="-1" y="1658566"/>
            <a:ext cx="9144001" cy="3540868"/>
          </a:xfrm>
          <a:prstGeom prst="rect">
            <a:avLst/>
          </a:prstGeom>
        </p:spPr>
      </p:pic>
    </p:spTree>
    <p:extLst>
      <p:ext uri="{BB962C8B-B14F-4D97-AF65-F5344CB8AC3E}">
        <p14:creationId xmlns:p14="http://schemas.microsoft.com/office/powerpoint/2010/main" val="6761947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The Insertion Operator</a:t>
            </a:r>
            <a:endParaRPr lang="en-US" dirty="0">
              <a:solidFill>
                <a:srgbClr val="FF0000"/>
              </a:solidFill>
            </a:endParaRPr>
          </a:p>
        </p:txBody>
      </p:sp>
      <p:sp>
        <p:nvSpPr>
          <p:cNvPr id="43011" name="Rectangle 3"/>
          <p:cNvSpPr>
            <a:spLocks noChangeArrowheads="1"/>
          </p:cNvSpPr>
          <p:nvPr/>
        </p:nvSpPr>
        <p:spPr bwMode="auto">
          <a:xfrm>
            <a:off x="482600" y="1155700"/>
            <a:ext cx="8356600" cy="5397500"/>
          </a:xfrm>
          <a:prstGeom prst="rect">
            <a:avLst/>
          </a:prstGeom>
          <a:noFill/>
          <a:ln w="9525">
            <a:noFill/>
            <a:miter lim="800000"/>
            <a:headEnd/>
            <a:tailEnd/>
          </a:ln>
        </p:spPr>
        <p:txBody>
          <a:bodyPr>
            <a:prstTxWarp prst="textNoShape">
              <a:avLst/>
            </a:prstTxWarp>
          </a:bodyPr>
          <a:lstStyle/>
          <a:p>
            <a:pPr marL="342900" indent="-342900">
              <a:lnSpc>
                <a:spcPct val="90000"/>
              </a:lnSpc>
              <a:spcAft>
                <a:spcPts val="1200"/>
              </a:spcAft>
              <a:buFontTx/>
              <a:buChar char="•"/>
            </a:pPr>
            <a:r>
              <a:rPr lang="en-US" sz="2400" b="0" dirty="0"/>
              <a:t>The standard technique to specify formatted output in C++ uses the </a:t>
            </a:r>
            <a:r>
              <a:rPr lang="en-US" sz="2400" i="1" dirty="0">
                <a:solidFill>
                  <a:srgbClr val="FF0000"/>
                </a:solidFill>
              </a:rPr>
              <a:t>insertion operator</a:t>
            </a:r>
            <a:r>
              <a:rPr lang="en-US" sz="2400" b="0" i="1" dirty="0"/>
              <a:t>,</a:t>
            </a:r>
            <a:r>
              <a:rPr lang="en-US" sz="2400" b="0" dirty="0"/>
              <a:t> which is written as </a:t>
            </a:r>
            <a:r>
              <a:rPr lang="en-US" sz="2000" dirty="0">
                <a:solidFill>
                  <a:srgbClr val="FF0000"/>
                </a:solidFill>
                <a:latin typeface="Courier New"/>
                <a:cs typeface="Courier New"/>
              </a:rPr>
              <a:t>&lt;&lt;</a:t>
            </a:r>
            <a:r>
              <a:rPr lang="en-US" sz="2400" b="0" dirty="0"/>
              <a:t>.  This operator takes </a:t>
            </a:r>
            <a:r>
              <a:rPr lang="en-US" sz="2400" b="0" dirty="0">
                <a:solidFill>
                  <a:srgbClr val="FF0000"/>
                </a:solidFill>
              </a:rPr>
              <a:t>an output stream on the left</a:t>
            </a:r>
            <a:r>
              <a:rPr lang="en-US" sz="2400" b="0" dirty="0"/>
              <a:t> and </a:t>
            </a:r>
            <a:r>
              <a:rPr lang="en-US" sz="2400" b="0" dirty="0">
                <a:solidFill>
                  <a:srgbClr val="FF0000"/>
                </a:solidFill>
              </a:rPr>
              <a:t>an expression of any type on its right</a:t>
            </a:r>
            <a:r>
              <a:rPr lang="en-US" sz="2400" b="0" dirty="0"/>
              <a:t>.  The effect is to write the value of the expression to the output stream using the current </a:t>
            </a:r>
            <a:r>
              <a:rPr lang="en-US" sz="2400" b="0" dirty="0">
                <a:solidFill>
                  <a:srgbClr val="FF0000"/>
                </a:solidFill>
              </a:rPr>
              <a:t>format settings</a:t>
            </a:r>
            <a:r>
              <a:rPr lang="en-US" sz="2400" b="0" dirty="0"/>
              <a:t>.</a:t>
            </a:r>
          </a:p>
          <a:p>
            <a:pPr marL="342900" indent="-342900">
              <a:lnSpc>
                <a:spcPct val="90000"/>
              </a:lnSpc>
              <a:spcAft>
                <a:spcPts val="1200"/>
              </a:spcAft>
              <a:buFontTx/>
              <a:buChar char="•"/>
            </a:pPr>
            <a:r>
              <a:rPr lang="en-US" altLang="zh-CN" sz="2400" b="0" dirty="0"/>
              <a:t>The insertion operator </a:t>
            </a:r>
            <a:r>
              <a:rPr lang="en-US" altLang="zh-CN" sz="2400" b="0" dirty="0">
                <a:solidFill>
                  <a:srgbClr val="FF0000"/>
                </a:solidFill>
              </a:rPr>
              <a:t>returns the output stream</a:t>
            </a:r>
            <a:r>
              <a:rPr lang="en-US" altLang="zh-CN" sz="2400" b="0" dirty="0"/>
              <a:t> as its value.  The advantage of this interpretation is that output operations can be </a:t>
            </a:r>
            <a:r>
              <a:rPr lang="en-US" altLang="zh-CN" sz="2400" b="0" dirty="0">
                <a:solidFill>
                  <a:srgbClr val="FF0000"/>
                </a:solidFill>
              </a:rPr>
              <a:t>chained together</a:t>
            </a:r>
            <a:r>
              <a:rPr lang="en-US" altLang="zh-CN" sz="2400" b="0" dirty="0"/>
              <a:t>, as in the following statement:</a:t>
            </a:r>
          </a:p>
          <a:p>
            <a:pPr marL="342900" indent="-342900">
              <a:lnSpc>
                <a:spcPct val="90000"/>
              </a:lnSpc>
              <a:spcAft>
                <a:spcPts val="1200"/>
              </a:spcAft>
              <a:buFontTx/>
              <a:buChar char="•"/>
            </a:pPr>
            <a:endParaRPr lang="en-US" sz="2400" b="0" dirty="0"/>
          </a:p>
          <a:p>
            <a:pPr marL="342900" indent="-342900">
              <a:lnSpc>
                <a:spcPct val="90000"/>
              </a:lnSpc>
              <a:spcAft>
                <a:spcPts val="1200"/>
              </a:spcAft>
              <a:buFontTx/>
              <a:buChar char="•"/>
            </a:pPr>
            <a:endParaRPr lang="en-US" sz="2400" b="0" dirty="0"/>
          </a:p>
          <a:p>
            <a:pPr marL="342900" indent="-342900">
              <a:lnSpc>
                <a:spcPct val="90000"/>
              </a:lnSpc>
              <a:spcAft>
                <a:spcPts val="1200"/>
              </a:spcAft>
              <a:buFontTx/>
              <a:buChar char="•"/>
            </a:pPr>
            <a:r>
              <a:rPr lang="en-US" altLang="zh-CN" sz="2400" b="0" dirty="0"/>
              <a:t>C++ allows you to control the output by including items in the output chain called </a:t>
            </a:r>
            <a:r>
              <a:rPr lang="en-US" altLang="zh-CN" sz="2400" i="1" dirty="0">
                <a:solidFill>
                  <a:srgbClr val="FF0000"/>
                </a:solidFill>
              </a:rPr>
              <a:t>manipulators</a:t>
            </a:r>
            <a:r>
              <a:rPr lang="en-US" altLang="zh-CN" sz="2400" b="0" dirty="0"/>
              <a:t> (</a:t>
            </a:r>
            <a:r>
              <a:rPr lang="en-US" altLang="zh-CN" sz="2000" dirty="0">
                <a:solidFill>
                  <a:srgbClr val="FF0000"/>
                </a:solidFill>
                <a:latin typeface="Courier New"/>
                <a:cs typeface="Courier New"/>
              </a:rPr>
              <a:t>&lt;</a:t>
            </a:r>
            <a:r>
              <a:rPr lang="en-US" altLang="zh-CN" sz="2000" dirty="0" err="1">
                <a:solidFill>
                  <a:srgbClr val="FF0000"/>
                </a:solidFill>
                <a:latin typeface="Courier New"/>
                <a:cs typeface="Courier New"/>
              </a:rPr>
              <a:t>iomanip</a:t>
            </a:r>
            <a:r>
              <a:rPr lang="en-US" altLang="zh-CN" sz="2000" dirty="0">
                <a:solidFill>
                  <a:srgbClr val="FF0000"/>
                </a:solidFill>
                <a:latin typeface="Courier New"/>
                <a:cs typeface="Courier New"/>
              </a:rPr>
              <a:t>&gt;</a:t>
            </a:r>
            <a:r>
              <a:rPr lang="en-US" altLang="zh-CN" sz="2400" b="0" dirty="0"/>
              <a:t>), which affect the way how subsequent values are formatted.  A list of the most common output manipulators appears on the next slide.</a:t>
            </a:r>
            <a:r>
              <a:rPr lang="en-US" sz="2400" b="0" dirty="0"/>
              <a:t> </a:t>
            </a:r>
          </a:p>
        </p:txBody>
      </p:sp>
      <p:sp>
        <p:nvSpPr>
          <p:cNvPr id="7" name="TextBox 6"/>
          <p:cNvSpPr txBox="1"/>
          <p:nvPr/>
        </p:nvSpPr>
        <p:spPr>
          <a:xfrm>
            <a:off x="1311125" y="4114800"/>
            <a:ext cx="6521750" cy="400110"/>
          </a:xfrm>
          <a:prstGeom prst="rect">
            <a:avLst/>
          </a:prstGeom>
          <a:solidFill>
            <a:schemeClr val="bg1"/>
          </a:solidFill>
          <a:ln>
            <a:solidFill>
              <a:schemeClr val="tx1"/>
            </a:solidFill>
          </a:ln>
        </p:spPr>
        <p:txBody>
          <a:bodyPr wrap="square" rtlCol="0">
            <a:spAutoFit/>
          </a:bodyPr>
          <a:lstStyle/>
          <a:p>
            <a:r>
              <a:rPr lang="en-US" sz="2000" dirty="0" err="1">
                <a:latin typeface="Courier New"/>
                <a:cs typeface="Courier New"/>
              </a:rPr>
              <a:t>cout</a:t>
            </a:r>
            <a:r>
              <a:rPr lang="en-US" sz="2000" dirty="0">
                <a:latin typeface="Courier New"/>
                <a:cs typeface="Courier New"/>
              </a:rPr>
              <a:t> &lt;&lt; "The total is " &lt;&lt; total &lt;&lt; endl;</a:t>
            </a:r>
          </a:p>
        </p:txBody>
      </p:sp>
      <p:sp>
        <p:nvSpPr>
          <p:cNvPr id="10" name="TextBox 9"/>
          <p:cNvSpPr txBox="1"/>
          <p:nvPr/>
        </p:nvSpPr>
        <p:spPr>
          <a:xfrm>
            <a:off x="419100" y="4648200"/>
            <a:ext cx="8305800" cy="369332"/>
          </a:xfrm>
          <a:prstGeom prst="rect">
            <a:avLst/>
          </a:prstGeom>
          <a:solidFill>
            <a:schemeClr val="bg1"/>
          </a:solidFill>
          <a:ln>
            <a:solidFill>
              <a:schemeClr val="tx1"/>
            </a:solidFill>
          </a:ln>
        </p:spPr>
        <p:txBody>
          <a:bodyPr wrap="square" rtlCol="0">
            <a:spAutoFit/>
          </a:bodyPr>
          <a:lstStyle/>
          <a:p>
            <a:r>
              <a:rPr lang="en-US" sz="1800" i="1" dirty="0">
                <a:latin typeface="Courier New"/>
                <a:cs typeface="Courier New"/>
              </a:rPr>
              <a:t>insert</a:t>
            </a:r>
            <a:r>
              <a:rPr lang="en-US" sz="1800" dirty="0">
                <a:latin typeface="Courier New"/>
                <a:cs typeface="Courier New"/>
              </a:rPr>
              <a:t>(</a:t>
            </a:r>
            <a:r>
              <a:rPr lang="en-US" sz="1800" i="1" dirty="0">
                <a:latin typeface="Courier New"/>
                <a:cs typeface="Courier New"/>
              </a:rPr>
              <a:t>insert</a:t>
            </a:r>
            <a:r>
              <a:rPr lang="en-US" sz="1800" dirty="0">
                <a:latin typeface="Courier New"/>
                <a:cs typeface="Courier New"/>
              </a:rPr>
              <a:t>(</a:t>
            </a:r>
            <a:r>
              <a:rPr lang="en-US" sz="1800" i="1" dirty="0">
                <a:latin typeface="Courier New"/>
                <a:cs typeface="Courier New"/>
              </a:rPr>
              <a:t>insert</a:t>
            </a:r>
            <a:r>
              <a:rPr lang="en-US" sz="1800" dirty="0">
                <a:latin typeface="Courier New"/>
                <a:cs typeface="Courier New"/>
              </a:rPr>
              <a:t>(</a:t>
            </a:r>
            <a:r>
              <a:rPr lang="en-US" sz="1800" dirty="0" err="1">
                <a:latin typeface="Courier New"/>
                <a:cs typeface="Courier New"/>
              </a:rPr>
              <a:t>cout</a:t>
            </a:r>
            <a:r>
              <a:rPr lang="en-US" sz="1800" dirty="0">
                <a:latin typeface="Courier New"/>
                <a:cs typeface="Courier New"/>
              </a:rPr>
              <a:t>, "The total is "), total), </a:t>
            </a:r>
            <a:r>
              <a:rPr lang="en-US" sz="1800" dirty="0" err="1">
                <a:latin typeface="Courier New"/>
                <a:cs typeface="Courier New"/>
              </a:rPr>
              <a:t>endl</a:t>
            </a:r>
            <a:r>
              <a:rPr lang="en-US" sz="1800" dirty="0">
                <a:latin typeface="Courier New"/>
                <a:cs typeface="Courier New"/>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011">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301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7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latin typeface="Times New Roman" charset="0"/>
              </a:rPr>
              <a:t>Output Manipulators</a:t>
            </a:r>
          </a:p>
        </p:txBody>
      </p:sp>
      <p:sp>
        <p:nvSpPr>
          <p:cNvPr id="502809" name="Rectangle 25"/>
          <p:cNvSpPr>
            <a:spLocks noChangeArrowheads="1"/>
          </p:cNvSpPr>
          <p:nvPr/>
        </p:nvSpPr>
        <p:spPr bwMode="auto">
          <a:xfrm>
            <a:off x="647701" y="1280659"/>
            <a:ext cx="7848599" cy="4162198"/>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sz="1800" b="0" dirty="0">
              <a:solidFill>
                <a:srgbClr val="000000"/>
              </a:solidFill>
            </a:endParaRPr>
          </a:p>
        </p:txBody>
      </p:sp>
      <p:cxnSp>
        <p:nvCxnSpPr>
          <p:cNvPr id="42" name="Straight Connector 41"/>
          <p:cNvCxnSpPr/>
          <p:nvPr/>
        </p:nvCxnSpPr>
        <p:spPr bwMode="auto">
          <a:xfrm rot="10800000" flipH="1">
            <a:off x="647701" y="2320811"/>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3" name="Straight Connector 42"/>
          <p:cNvCxnSpPr/>
          <p:nvPr/>
        </p:nvCxnSpPr>
        <p:spPr bwMode="auto">
          <a:xfrm rot="10800000" flipH="1">
            <a:off x="647701" y="1627377"/>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46" name="TextBox 45"/>
          <p:cNvSpPr txBox="1"/>
          <p:nvPr/>
        </p:nvSpPr>
        <p:spPr>
          <a:xfrm>
            <a:off x="675520" y="1243390"/>
            <a:ext cx="3286880" cy="369332"/>
          </a:xfrm>
          <a:prstGeom prst="rect">
            <a:avLst/>
          </a:prstGeom>
          <a:noFill/>
        </p:spPr>
        <p:txBody>
          <a:bodyPr wrap="square" rtlCol="0">
            <a:spAutoFit/>
          </a:bodyPr>
          <a:lstStyle/>
          <a:p>
            <a:r>
              <a:rPr lang="en-US" sz="1800" dirty="0">
                <a:solidFill>
                  <a:srgbClr val="000000"/>
                </a:solidFill>
                <a:latin typeface="Courier New"/>
                <a:cs typeface="Courier New"/>
              </a:rPr>
              <a:t>endl</a:t>
            </a:r>
          </a:p>
        </p:txBody>
      </p:sp>
      <p:sp>
        <p:nvSpPr>
          <p:cNvPr id="49" name="TextBox 48"/>
          <p:cNvSpPr txBox="1"/>
          <p:nvPr/>
        </p:nvSpPr>
        <p:spPr>
          <a:xfrm>
            <a:off x="3837820" y="1243390"/>
            <a:ext cx="4572000" cy="369332"/>
          </a:xfrm>
          <a:prstGeom prst="rect">
            <a:avLst/>
          </a:prstGeom>
          <a:noFill/>
        </p:spPr>
        <p:txBody>
          <a:bodyPr wrap="square" rtlCol="0">
            <a:spAutoFit/>
          </a:bodyPr>
          <a:lstStyle/>
          <a:p>
            <a:r>
              <a:rPr lang="en-US" sz="1800" b="0" dirty="0">
                <a:solidFill>
                  <a:srgbClr val="000000"/>
                </a:solidFill>
                <a:latin typeface="Times New Roman"/>
                <a:cs typeface="Times New Roman"/>
              </a:rPr>
              <a:t>Moves cursor to the next line.</a:t>
            </a:r>
            <a:endParaRPr lang="en-US" sz="1800" dirty="0">
              <a:solidFill>
                <a:srgbClr val="000000"/>
              </a:solidFill>
              <a:latin typeface="Courier New"/>
              <a:cs typeface="Courier New"/>
            </a:endParaRPr>
          </a:p>
        </p:txBody>
      </p:sp>
      <p:sp>
        <p:nvSpPr>
          <p:cNvPr id="50" name="TextBox 49"/>
          <p:cNvSpPr txBox="1"/>
          <p:nvPr/>
        </p:nvSpPr>
        <p:spPr>
          <a:xfrm>
            <a:off x="675520" y="1584685"/>
            <a:ext cx="3286880" cy="369332"/>
          </a:xfrm>
          <a:prstGeom prst="rect">
            <a:avLst/>
          </a:prstGeom>
          <a:noFill/>
        </p:spPr>
        <p:txBody>
          <a:bodyPr wrap="square" rtlCol="0">
            <a:spAutoFit/>
          </a:bodyPr>
          <a:lstStyle/>
          <a:p>
            <a:r>
              <a:rPr lang="en-US" sz="1800" dirty="0" err="1">
                <a:solidFill>
                  <a:srgbClr val="000000"/>
                </a:solidFill>
                <a:latin typeface="Courier New"/>
                <a:cs typeface="Courier New"/>
              </a:rPr>
              <a:t>setw(</a:t>
            </a:r>
            <a:r>
              <a:rPr lang="en-US" sz="1800" b="0" i="1" dirty="0" err="1">
                <a:solidFill>
                  <a:srgbClr val="000000"/>
                </a:solidFill>
                <a:latin typeface="Times New Roman"/>
                <a:cs typeface="Times New Roman"/>
              </a:rPr>
              <a:t>n</a:t>
            </a:r>
            <a:r>
              <a:rPr lang="en-US" sz="1800" dirty="0">
                <a:solidFill>
                  <a:srgbClr val="000000"/>
                </a:solidFill>
                <a:latin typeface="Courier New"/>
                <a:cs typeface="Courier New"/>
              </a:rPr>
              <a:t>)</a:t>
            </a:r>
          </a:p>
        </p:txBody>
      </p:sp>
      <p:sp>
        <p:nvSpPr>
          <p:cNvPr id="51" name="TextBox 50"/>
          <p:cNvSpPr txBox="1"/>
          <p:nvPr/>
        </p:nvSpPr>
        <p:spPr>
          <a:xfrm>
            <a:off x="3837820" y="1584685"/>
            <a:ext cx="4572000" cy="369332"/>
          </a:xfrm>
          <a:prstGeom prst="rect">
            <a:avLst/>
          </a:prstGeom>
          <a:noFill/>
        </p:spPr>
        <p:txBody>
          <a:bodyPr wrap="square" rtlCol="0">
            <a:spAutoFit/>
          </a:bodyPr>
          <a:lstStyle/>
          <a:p>
            <a:r>
              <a:rPr lang="en-US" sz="1800" b="0" dirty="0">
                <a:solidFill>
                  <a:srgbClr val="000000"/>
                </a:solidFill>
                <a:latin typeface="Times New Roman"/>
                <a:cs typeface="Times New Roman"/>
              </a:rPr>
              <a:t>Sets the width of the next value to </a:t>
            </a:r>
            <a:r>
              <a:rPr lang="en-US" sz="1800" b="0" i="1" dirty="0" err="1">
                <a:solidFill>
                  <a:srgbClr val="000000"/>
                </a:solidFill>
                <a:latin typeface="Times New Roman"/>
                <a:cs typeface="Times New Roman"/>
              </a:rPr>
              <a:t>n</a:t>
            </a:r>
            <a:r>
              <a:rPr lang="en-US" sz="1800" b="0" dirty="0">
                <a:solidFill>
                  <a:srgbClr val="000000"/>
                </a:solidFill>
                <a:latin typeface="Times New Roman"/>
                <a:cs typeface="Times New Roman"/>
              </a:rPr>
              <a:t> characters.</a:t>
            </a:r>
            <a:endParaRPr lang="en-US" sz="1800" dirty="0">
              <a:solidFill>
                <a:srgbClr val="000000"/>
              </a:solidFill>
              <a:latin typeface="Courier New"/>
              <a:cs typeface="Courier New"/>
            </a:endParaRPr>
          </a:p>
        </p:txBody>
      </p:sp>
      <p:cxnSp>
        <p:nvCxnSpPr>
          <p:cNvPr id="85" name="Straight Connector 84"/>
          <p:cNvCxnSpPr/>
          <p:nvPr/>
        </p:nvCxnSpPr>
        <p:spPr bwMode="auto">
          <a:xfrm rot="10800000" flipH="1">
            <a:off x="647700" y="3707679"/>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6" name="Straight Connector 85"/>
          <p:cNvCxnSpPr/>
          <p:nvPr/>
        </p:nvCxnSpPr>
        <p:spPr bwMode="auto">
          <a:xfrm rot="10800000" flipH="1">
            <a:off x="647701" y="4054396"/>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87" name="Straight Connector 86"/>
          <p:cNvCxnSpPr/>
          <p:nvPr/>
        </p:nvCxnSpPr>
        <p:spPr bwMode="auto">
          <a:xfrm rot="10800000" flipH="1">
            <a:off x="647701" y="3360962"/>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88" name="TextBox 87"/>
          <p:cNvSpPr txBox="1"/>
          <p:nvPr/>
        </p:nvSpPr>
        <p:spPr>
          <a:xfrm>
            <a:off x="675520" y="2608570"/>
            <a:ext cx="3286880" cy="369332"/>
          </a:xfrm>
          <a:prstGeom prst="rect">
            <a:avLst/>
          </a:prstGeom>
          <a:noFill/>
        </p:spPr>
        <p:txBody>
          <a:bodyPr wrap="square" rtlCol="0">
            <a:spAutoFit/>
          </a:bodyPr>
          <a:lstStyle/>
          <a:p>
            <a:r>
              <a:rPr lang="en-US" sz="1800" dirty="0">
                <a:solidFill>
                  <a:srgbClr val="000000"/>
                </a:solidFill>
                <a:latin typeface="Courier New"/>
                <a:cs typeface="Courier New"/>
              </a:rPr>
              <a:t>left</a:t>
            </a:r>
          </a:p>
        </p:txBody>
      </p:sp>
      <p:sp>
        <p:nvSpPr>
          <p:cNvPr id="90" name="TextBox 89"/>
          <p:cNvSpPr txBox="1"/>
          <p:nvPr/>
        </p:nvSpPr>
        <p:spPr>
          <a:xfrm>
            <a:off x="3837820" y="2608570"/>
            <a:ext cx="4572000" cy="369332"/>
          </a:xfrm>
          <a:prstGeom prst="rect">
            <a:avLst/>
          </a:prstGeom>
          <a:noFill/>
        </p:spPr>
        <p:txBody>
          <a:bodyPr wrap="square" rtlCol="0">
            <a:spAutoFit/>
          </a:bodyPr>
          <a:lstStyle/>
          <a:p>
            <a:r>
              <a:rPr lang="en-US" sz="1800" b="0" dirty="0">
                <a:solidFill>
                  <a:srgbClr val="000000"/>
                </a:solidFill>
                <a:latin typeface="Times New Roman"/>
                <a:cs typeface="Times New Roman"/>
              </a:rPr>
              <a:t>Aligns the value at the left edge of the field.</a:t>
            </a:r>
            <a:endParaRPr lang="en-US" sz="1800" dirty="0">
              <a:solidFill>
                <a:srgbClr val="000000"/>
              </a:solidFill>
              <a:latin typeface="Courier New"/>
              <a:cs typeface="Courier New"/>
            </a:endParaRPr>
          </a:p>
        </p:txBody>
      </p:sp>
      <p:sp>
        <p:nvSpPr>
          <p:cNvPr id="93" name="TextBox 92"/>
          <p:cNvSpPr txBox="1"/>
          <p:nvPr/>
        </p:nvSpPr>
        <p:spPr>
          <a:xfrm>
            <a:off x="675520" y="3303255"/>
            <a:ext cx="3286880" cy="369332"/>
          </a:xfrm>
          <a:prstGeom prst="rect">
            <a:avLst/>
          </a:prstGeom>
          <a:noFill/>
        </p:spPr>
        <p:txBody>
          <a:bodyPr wrap="square" rtlCol="0">
            <a:spAutoFit/>
          </a:bodyPr>
          <a:lstStyle/>
          <a:p>
            <a:r>
              <a:rPr lang="en-US" sz="1800" dirty="0">
                <a:solidFill>
                  <a:srgbClr val="000000"/>
                </a:solidFill>
                <a:latin typeface="Courier New"/>
                <a:cs typeface="Courier New"/>
              </a:rPr>
              <a:t>fixed</a:t>
            </a:r>
          </a:p>
        </p:txBody>
      </p:sp>
      <p:sp>
        <p:nvSpPr>
          <p:cNvPr id="94" name="TextBox 93"/>
          <p:cNvSpPr txBox="1"/>
          <p:nvPr/>
        </p:nvSpPr>
        <p:spPr>
          <a:xfrm>
            <a:off x="3837820" y="3303255"/>
            <a:ext cx="4572000" cy="369332"/>
          </a:xfrm>
          <a:prstGeom prst="rect">
            <a:avLst/>
          </a:prstGeom>
          <a:noFill/>
        </p:spPr>
        <p:txBody>
          <a:bodyPr wrap="square" rtlCol="0">
            <a:spAutoFit/>
          </a:bodyPr>
          <a:lstStyle/>
          <a:p>
            <a:r>
              <a:rPr lang="en-US" sz="1800" b="0" dirty="0">
                <a:solidFill>
                  <a:srgbClr val="000000"/>
                </a:solidFill>
                <a:latin typeface="Times New Roman"/>
                <a:cs typeface="Times New Roman"/>
              </a:rPr>
              <a:t>Sets fixed-point output (no scientific notation).</a:t>
            </a:r>
            <a:endParaRPr lang="en-US" sz="1800" dirty="0">
              <a:solidFill>
                <a:srgbClr val="000000"/>
              </a:solidFill>
              <a:latin typeface="Courier New"/>
              <a:cs typeface="Courier New"/>
            </a:endParaRPr>
          </a:p>
        </p:txBody>
      </p:sp>
      <p:sp>
        <p:nvSpPr>
          <p:cNvPr id="95" name="TextBox 94"/>
          <p:cNvSpPr txBox="1"/>
          <p:nvPr/>
        </p:nvSpPr>
        <p:spPr>
          <a:xfrm>
            <a:off x="675520" y="3644550"/>
            <a:ext cx="3286880" cy="369332"/>
          </a:xfrm>
          <a:prstGeom prst="rect">
            <a:avLst/>
          </a:prstGeom>
          <a:noFill/>
        </p:spPr>
        <p:txBody>
          <a:bodyPr wrap="square" rtlCol="0">
            <a:spAutoFit/>
          </a:bodyPr>
          <a:lstStyle/>
          <a:p>
            <a:r>
              <a:rPr lang="en-US" sz="1800" dirty="0">
                <a:solidFill>
                  <a:srgbClr val="000000"/>
                </a:solidFill>
                <a:latin typeface="Courier New"/>
                <a:cs typeface="Courier New"/>
              </a:rPr>
              <a:t>scientific</a:t>
            </a:r>
          </a:p>
        </p:txBody>
      </p:sp>
      <p:sp>
        <p:nvSpPr>
          <p:cNvPr id="96" name="TextBox 95"/>
          <p:cNvSpPr txBox="1"/>
          <p:nvPr/>
        </p:nvSpPr>
        <p:spPr>
          <a:xfrm>
            <a:off x="3837820" y="3644550"/>
            <a:ext cx="4572000" cy="369332"/>
          </a:xfrm>
          <a:prstGeom prst="rect">
            <a:avLst/>
          </a:prstGeom>
          <a:noFill/>
        </p:spPr>
        <p:txBody>
          <a:bodyPr wrap="square" rtlCol="0">
            <a:spAutoFit/>
          </a:bodyPr>
          <a:lstStyle/>
          <a:p>
            <a:r>
              <a:rPr lang="en-US" sz="1800" b="0" dirty="0">
                <a:solidFill>
                  <a:srgbClr val="000000"/>
                </a:solidFill>
                <a:latin typeface="Times New Roman"/>
                <a:cs typeface="Times New Roman"/>
              </a:rPr>
              <a:t>Sets scientific-notation output.</a:t>
            </a:r>
            <a:endParaRPr lang="en-US" sz="1800" dirty="0">
              <a:solidFill>
                <a:srgbClr val="000000"/>
              </a:solidFill>
              <a:latin typeface="Courier New"/>
              <a:cs typeface="Courier New"/>
            </a:endParaRPr>
          </a:p>
        </p:txBody>
      </p:sp>
      <p:sp>
        <p:nvSpPr>
          <p:cNvPr id="102" name="TextBox 101"/>
          <p:cNvSpPr txBox="1"/>
          <p:nvPr/>
        </p:nvSpPr>
        <p:spPr>
          <a:xfrm>
            <a:off x="675520" y="4339239"/>
            <a:ext cx="3210680" cy="369332"/>
          </a:xfrm>
          <a:prstGeom prst="rect">
            <a:avLst/>
          </a:prstGeom>
          <a:noFill/>
        </p:spPr>
        <p:txBody>
          <a:bodyPr wrap="square" rtlCol="0">
            <a:spAutoFit/>
          </a:bodyPr>
          <a:lstStyle/>
          <a:p>
            <a:r>
              <a:rPr lang="en-US" sz="1800" dirty="0" err="1">
                <a:solidFill>
                  <a:srgbClr val="000000"/>
                </a:solidFill>
                <a:latin typeface="Courier New"/>
                <a:cs typeface="Courier New"/>
              </a:rPr>
              <a:t>showpos/noshowpos</a:t>
            </a:r>
            <a:endParaRPr lang="en-US" sz="1800" dirty="0">
              <a:solidFill>
                <a:srgbClr val="000000"/>
              </a:solidFill>
              <a:latin typeface="Courier New"/>
              <a:cs typeface="Courier New"/>
            </a:endParaRPr>
          </a:p>
        </p:txBody>
      </p:sp>
      <p:sp>
        <p:nvSpPr>
          <p:cNvPr id="104" name="TextBox 103"/>
          <p:cNvSpPr txBox="1"/>
          <p:nvPr/>
        </p:nvSpPr>
        <p:spPr>
          <a:xfrm>
            <a:off x="3837820" y="4339239"/>
            <a:ext cx="4648200" cy="369332"/>
          </a:xfrm>
          <a:prstGeom prst="rect">
            <a:avLst/>
          </a:prstGeom>
          <a:noFill/>
        </p:spPr>
        <p:txBody>
          <a:bodyPr wrap="square" rtlCol="0">
            <a:spAutoFit/>
          </a:bodyPr>
          <a:lstStyle/>
          <a:p>
            <a:r>
              <a:rPr lang="en-US" sz="1800" b="0" dirty="0">
                <a:solidFill>
                  <a:srgbClr val="000000"/>
                </a:solidFill>
                <a:latin typeface="Times New Roman"/>
                <a:cs typeface="Times New Roman"/>
              </a:rPr>
              <a:t>Controls appearance of a plus sign.</a:t>
            </a:r>
            <a:endParaRPr lang="en-US" sz="1800" dirty="0">
              <a:solidFill>
                <a:srgbClr val="000000"/>
              </a:solidFill>
              <a:latin typeface="Courier New"/>
              <a:cs typeface="Courier New"/>
            </a:endParaRPr>
          </a:p>
        </p:txBody>
      </p:sp>
      <p:sp>
        <p:nvSpPr>
          <p:cNvPr id="57" name="TextBox 56"/>
          <p:cNvSpPr txBox="1"/>
          <p:nvPr/>
        </p:nvSpPr>
        <p:spPr>
          <a:xfrm>
            <a:off x="677335" y="1925980"/>
            <a:ext cx="3286880" cy="369332"/>
          </a:xfrm>
          <a:prstGeom prst="rect">
            <a:avLst/>
          </a:prstGeom>
          <a:noFill/>
        </p:spPr>
        <p:txBody>
          <a:bodyPr wrap="square" rtlCol="0">
            <a:spAutoFit/>
          </a:bodyPr>
          <a:lstStyle/>
          <a:p>
            <a:r>
              <a:rPr lang="en-US" sz="1800" dirty="0" err="1">
                <a:solidFill>
                  <a:srgbClr val="000000"/>
                </a:solidFill>
                <a:latin typeface="Courier New"/>
                <a:cs typeface="Courier New"/>
              </a:rPr>
              <a:t>setprecision(</a:t>
            </a:r>
            <a:r>
              <a:rPr lang="en-US" sz="1800" b="0" i="1" dirty="0" err="1">
                <a:solidFill>
                  <a:srgbClr val="000000"/>
                </a:solidFill>
                <a:latin typeface="Times New Roman"/>
                <a:cs typeface="Times New Roman"/>
              </a:rPr>
              <a:t>digits</a:t>
            </a:r>
            <a:r>
              <a:rPr lang="en-US" sz="1800" dirty="0">
                <a:solidFill>
                  <a:srgbClr val="000000"/>
                </a:solidFill>
                <a:latin typeface="Courier New"/>
                <a:cs typeface="Courier New"/>
              </a:rPr>
              <a:t>)</a:t>
            </a:r>
          </a:p>
        </p:txBody>
      </p:sp>
      <p:sp>
        <p:nvSpPr>
          <p:cNvPr id="58" name="TextBox 57"/>
          <p:cNvSpPr txBox="1"/>
          <p:nvPr/>
        </p:nvSpPr>
        <p:spPr>
          <a:xfrm>
            <a:off x="3839635" y="1925980"/>
            <a:ext cx="4572000" cy="369332"/>
          </a:xfrm>
          <a:prstGeom prst="rect">
            <a:avLst/>
          </a:prstGeom>
          <a:noFill/>
        </p:spPr>
        <p:txBody>
          <a:bodyPr wrap="square" rtlCol="0">
            <a:spAutoFit/>
          </a:bodyPr>
          <a:lstStyle/>
          <a:p>
            <a:r>
              <a:rPr lang="en-US" sz="1800" b="0" dirty="0">
                <a:solidFill>
                  <a:srgbClr val="000000"/>
                </a:solidFill>
                <a:latin typeface="Times New Roman"/>
                <a:cs typeface="Times New Roman"/>
              </a:rPr>
              <a:t>Sets how many digits should appear.</a:t>
            </a:r>
            <a:endParaRPr lang="en-US" sz="1800" dirty="0">
              <a:solidFill>
                <a:srgbClr val="000000"/>
              </a:solidFill>
              <a:latin typeface="Courier New"/>
              <a:cs typeface="Courier New"/>
            </a:endParaRPr>
          </a:p>
        </p:txBody>
      </p:sp>
      <p:sp>
        <p:nvSpPr>
          <p:cNvPr id="59" name="TextBox 58"/>
          <p:cNvSpPr txBox="1"/>
          <p:nvPr/>
        </p:nvSpPr>
        <p:spPr>
          <a:xfrm>
            <a:off x="677335" y="2267275"/>
            <a:ext cx="3286880" cy="369332"/>
          </a:xfrm>
          <a:prstGeom prst="rect">
            <a:avLst/>
          </a:prstGeom>
          <a:noFill/>
        </p:spPr>
        <p:txBody>
          <a:bodyPr wrap="square" rtlCol="0">
            <a:spAutoFit/>
          </a:bodyPr>
          <a:lstStyle/>
          <a:p>
            <a:r>
              <a:rPr lang="en-US" sz="1800" dirty="0" err="1">
                <a:solidFill>
                  <a:srgbClr val="000000"/>
                </a:solidFill>
                <a:latin typeface="Courier New"/>
                <a:cs typeface="Courier New"/>
              </a:rPr>
              <a:t>setfill(</a:t>
            </a:r>
            <a:r>
              <a:rPr lang="en-US" sz="1800" b="0" i="1" dirty="0" err="1">
                <a:solidFill>
                  <a:srgbClr val="000000"/>
                </a:solidFill>
                <a:latin typeface="Times New Roman"/>
                <a:cs typeface="Times New Roman"/>
              </a:rPr>
              <a:t>ch</a:t>
            </a:r>
            <a:r>
              <a:rPr lang="en-US" sz="1800" dirty="0">
                <a:solidFill>
                  <a:srgbClr val="000000"/>
                </a:solidFill>
                <a:latin typeface="Courier New"/>
                <a:cs typeface="Courier New"/>
              </a:rPr>
              <a:t>)</a:t>
            </a:r>
          </a:p>
        </p:txBody>
      </p:sp>
      <p:sp>
        <p:nvSpPr>
          <p:cNvPr id="60" name="TextBox 59"/>
          <p:cNvSpPr txBox="1"/>
          <p:nvPr/>
        </p:nvSpPr>
        <p:spPr>
          <a:xfrm>
            <a:off x="3839635" y="2267275"/>
            <a:ext cx="4572000" cy="369332"/>
          </a:xfrm>
          <a:prstGeom prst="rect">
            <a:avLst/>
          </a:prstGeom>
          <a:noFill/>
        </p:spPr>
        <p:txBody>
          <a:bodyPr wrap="square" rtlCol="0">
            <a:spAutoFit/>
          </a:bodyPr>
          <a:lstStyle/>
          <a:p>
            <a:r>
              <a:rPr lang="en-US" sz="1800" b="0" dirty="0">
                <a:solidFill>
                  <a:srgbClr val="000000"/>
                </a:solidFill>
                <a:latin typeface="Times New Roman"/>
                <a:cs typeface="Times New Roman"/>
              </a:rPr>
              <a:t>Sets the fill character used to pad values.</a:t>
            </a:r>
            <a:endParaRPr lang="en-US" sz="1800" dirty="0">
              <a:solidFill>
                <a:srgbClr val="000000"/>
              </a:solidFill>
              <a:latin typeface="Courier New"/>
              <a:cs typeface="Courier New"/>
            </a:endParaRPr>
          </a:p>
        </p:txBody>
      </p:sp>
      <p:sp>
        <p:nvSpPr>
          <p:cNvPr id="61" name="TextBox 60"/>
          <p:cNvSpPr txBox="1"/>
          <p:nvPr/>
        </p:nvSpPr>
        <p:spPr>
          <a:xfrm>
            <a:off x="673705" y="2949865"/>
            <a:ext cx="3286880" cy="369332"/>
          </a:xfrm>
          <a:prstGeom prst="rect">
            <a:avLst/>
          </a:prstGeom>
          <a:noFill/>
        </p:spPr>
        <p:txBody>
          <a:bodyPr wrap="square" rtlCol="0">
            <a:spAutoFit/>
          </a:bodyPr>
          <a:lstStyle/>
          <a:p>
            <a:r>
              <a:rPr lang="en-US" sz="1800" dirty="0">
                <a:solidFill>
                  <a:srgbClr val="000000"/>
                </a:solidFill>
                <a:latin typeface="Courier New"/>
                <a:cs typeface="Courier New"/>
              </a:rPr>
              <a:t>right</a:t>
            </a:r>
          </a:p>
        </p:txBody>
      </p:sp>
      <p:sp>
        <p:nvSpPr>
          <p:cNvPr id="62" name="TextBox 61"/>
          <p:cNvSpPr txBox="1"/>
          <p:nvPr/>
        </p:nvSpPr>
        <p:spPr>
          <a:xfrm>
            <a:off x="3836005" y="2949865"/>
            <a:ext cx="4572000" cy="369332"/>
          </a:xfrm>
          <a:prstGeom prst="rect">
            <a:avLst/>
          </a:prstGeom>
          <a:noFill/>
        </p:spPr>
        <p:txBody>
          <a:bodyPr wrap="square" rtlCol="0">
            <a:spAutoFit/>
          </a:bodyPr>
          <a:lstStyle/>
          <a:p>
            <a:r>
              <a:rPr lang="en-US" sz="1800" b="0" dirty="0">
                <a:solidFill>
                  <a:srgbClr val="000000"/>
                </a:solidFill>
                <a:latin typeface="Times New Roman"/>
                <a:cs typeface="Times New Roman"/>
              </a:rPr>
              <a:t>Aligns the value at the right edge of the field.</a:t>
            </a:r>
            <a:endParaRPr lang="en-US" sz="1800" dirty="0">
              <a:solidFill>
                <a:srgbClr val="000000"/>
              </a:solidFill>
              <a:latin typeface="Courier New"/>
              <a:cs typeface="Courier New"/>
            </a:endParaRPr>
          </a:p>
        </p:txBody>
      </p:sp>
      <p:sp>
        <p:nvSpPr>
          <p:cNvPr id="63" name="TextBox 62"/>
          <p:cNvSpPr txBox="1"/>
          <p:nvPr/>
        </p:nvSpPr>
        <p:spPr>
          <a:xfrm>
            <a:off x="673705" y="3985845"/>
            <a:ext cx="3286880" cy="369332"/>
          </a:xfrm>
          <a:prstGeom prst="rect">
            <a:avLst/>
          </a:prstGeom>
          <a:noFill/>
        </p:spPr>
        <p:txBody>
          <a:bodyPr wrap="square" rtlCol="0">
            <a:spAutoFit/>
          </a:bodyPr>
          <a:lstStyle/>
          <a:p>
            <a:r>
              <a:rPr lang="en-US" sz="1800" dirty="0" err="1">
                <a:solidFill>
                  <a:srgbClr val="000000"/>
                </a:solidFill>
                <a:latin typeface="Courier New"/>
                <a:cs typeface="Courier New"/>
              </a:rPr>
              <a:t>showpoint/noshowpoint</a:t>
            </a:r>
            <a:endParaRPr lang="en-US" sz="1800" dirty="0">
              <a:solidFill>
                <a:srgbClr val="000000"/>
              </a:solidFill>
              <a:latin typeface="Courier New"/>
              <a:cs typeface="Courier New"/>
            </a:endParaRPr>
          </a:p>
        </p:txBody>
      </p:sp>
      <p:sp>
        <p:nvSpPr>
          <p:cNvPr id="64" name="TextBox 63"/>
          <p:cNvSpPr txBox="1"/>
          <p:nvPr/>
        </p:nvSpPr>
        <p:spPr>
          <a:xfrm>
            <a:off x="3836005" y="3985845"/>
            <a:ext cx="4572000" cy="369332"/>
          </a:xfrm>
          <a:prstGeom prst="rect">
            <a:avLst/>
          </a:prstGeom>
          <a:noFill/>
        </p:spPr>
        <p:txBody>
          <a:bodyPr wrap="square" rtlCol="0">
            <a:spAutoFit/>
          </a:bodyPr>
          <a:lstStyle/>
          <a:p>
            <a:r>
              <a:rPr lang="en-US" sz="1800" b="0" dirty="0">
                <a:solidFill>
                  <a:srgbClr val="000000"/>
                </a:solidFill>
                <a:latin typeface="Times New Roman"/>
                <a:cs typeface="Times New Roman"/>
              </a:rPr>
              <a:t>Controls whether a decimal point must appear.</a:t>
            </a:r>
            <a:endParaRPr lang="en-US" sz="1800" dirty="0">
              <a:solidFill>
                <a:srgbClr val="000000"/>
              </a:solidFill>
              <a:latin typeface="Courier New"/>
              <a:cs typeface="Courier New"/>
            </a:endParaRPr>
          </a:p>
        </p:txBody>
      </p:sp>
      <p:cxnSp>
        <p:nvCxnSpPr>
          <p:cNvPr id="48" name="Straight Connector 47"/>
          <p:cNvCxnSpPr/>
          <p:nvPr/>
        </p:nvCxnSpPr>
        <p:spPr bwMode="auto">
          <a:xfrm rot="5400000">
            <a:off x="1737066" y="3369128"/>
            <a:ext cx="4146663" cy="794"/>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1" name="Straight Connector 70"/>
          <p:cNvCxnSpPr/>
          <p:nvPr/>
        </p:nvCxnSpPr>
        <p:spPr bwMode="auto">
          <a:xfrm rot="10800000" flipH="1">
            <a:off x="647701" y="4401113"/>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2" name="Straight Connector 71"/>
          <p:cNvCxnSpPr/>
          <p:nvPr/>
        </p:nvCxnSpPr>
        <p:spPr bwMode="auto">
          <a:xfrm rot="10800000" flipH="1">
            <a:off x="647701" y="3014245"/>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3" name="Straight Connector 72"/>
          <p:cNvCxnSpPr/>
          <p:nvPr/>
        </p:nvCxnSpPr>
        <p:spPr bwMode="auto">
          <a:xfrm rot="10800000" flipH="1">
            <a:off x="647701" y="2667528"/>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74" name="Straight Connector 73"/>
          <p:cNvCxnSpPr/>
          <p:nvPr/>
        </p:nvCxnSpPr>
        <p:spPr bwMode="auto">
          <a:xfrm rot="10800000" flipH="1">
            <a:off x="647701" y="1974094"/>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4" name="TextBox 33"/>
          <p:cNvSpPr txBox="1"/>
          <p:nvPr/>
        </p:nvSpPr>
        <p:spPr>
          <a:xfrm>
            <a:off x="675520" y="5035914"/>
            <a:ext cx="3210680" cy="369332"/>
          </a:xfrm>
          <a:prstGeom prst="rect">
            <a:avLst/>
          </a:prstGeom>
          <a:noFill/>
        </p:spPr>
        <p:txBody>
          <a:bodyPr wrap="square" rtlCol="0">
            <a:spAutoFit/>
          </a:bodyPr>
          <a:lstStyle/>
          <a:p>
            <a:r>
              <a:rPr lang="en-US" sz="1800" dirty="0" err="1">
                <a:solidFill>
                  <a:srgbClr val="000000"/>
                </a:solidFill>
                <a:latin typeface="Courier New"/>
                <a:cs typeface="Courier New"/>
              </a:rPr>
              <a:t>boolalpha/noboolalpha</a:t>
            </a:r>
            <a:endParaRPr lang="en-US" sz="1800" dirty="0">
              <a:solidFill>
                <a:srgbClr val="000000"/>
              </a:solidFill>
              <a:latin typeface="Courier New"/>
              <a:cs typeface="Courier New"/>
            </a:endParaRPr>
          </a:p>
        </p:txBody>
      </p:sp>
      <p:sp>
        <p:nvSpPr>
          <p:cNvPr id="35" name="TextBox 34"/>
          <p:cNvSpPr txBox="1"/>
          <p:nvPr/>
        </p:nvSpPr>
        <p:spPr>
          <a:xfrm>
            <a:off x="3837820" y="5035914"/>
            <a:ext cx="4648200" cy="369332"/>
          </a:xfrm>
          <a:prstGeom prst="rect">
            <a:avLst/>
          </a:prstGeom>
          <a:noFill/>
        </p:spPr>
        <p:txBody>
          <a:bodyPr wrap="square" rtlCol="0">
            <a:spAutoFit/>
          </a:bodyPr>
          <a:lstStyle/>
          <a:p>
            <a:r>
              <a:rPr lang="en-US" sz="1800" b="0" dirty="0">
                <a:solidFill>
                  <a:srgbClr val="000000"/>
                </a:solidFill>
                <a:latin typeface="Times New Roman"/>
                <a:cs typeface="Times New Roman"/>
              </a:rPr>
              <a:t>Controls whether </a:t>
            </a:r>
            <a:r>
              <a:rPr lang="en-US" sz="1600" dirty="0" err="1">
                <a:solidFill>
                  <a:srgbClr val="000000"/>
                </a:solidFill>
                <a:latin typeface="Courier New"/>
                <a:cs typeface="Courier New"/>
              </a:rPr>
              <a:t>bool</a:t>
            </a:r>
            <a:r>
              <a:rPr lang="en-US" sz="1600" b="0" dirty="0" err="1">
                <a:solidFill>
                  <a:srgbClr val="000000"/>
                </a:solidFill>
                <a:latin typeface="Times New Roman"/>
                <a:cs typeface="Times New Roman"/>
              </a:rPr>
              <a:t>s</a:t>
            </a:r>
            <a:r>
              <a:rPr lang="en-US" sz="1800" b="0" dirty="0">
                <a:solidFill>
                  <a:srgbClr val="000000"/>
                </a:solidFill>
                <a:latin typeface="Times New Roman"/>
                <a:cs typeface="Times New Roman"/>
              </a:rPr>
              <a:t> appear as </a:t>
            </a:r>
            <a:r>
              <a:rPr lang="en-US" sz="1600" dirty="0">
                <a:solidFill>
                  <a:srgbClr val="000000"/>
                </a:solidFill>
                <a:latin typeface="Courier New"/>
                <a:cs typeface="Courier New"/>
              </a:rPr>
              <a:t>true</a:t>
            </a:r>
            <a:r>
              <a:rPr lang="en-US" sz="1800" b="0" dirty="0">
                <a:solidFill>
                  <a:srgbClr val="000000"/>
                </a:solidFill>
                <a:latin typeface="Times New Roman"/>
                <a:cs typeface="Times New Roman"/>
              </a:rPr>
              <a:t>/</a:t>
            </a:r>
            <a:r>
              <a:rPr lang="en-US" sz="1600" dirty="0">
                <a:solidFill>
                  <a:srgbClr val="000000"/>
                </a:solidFill>
                <a:latin typeface="Courier New"/>
                <a:cs typeface="Courier New"/>
              </a:rPr>
              <a:t>false</a:t>
            </a:r>
            <a:r>
              <a:rPr lang="en-US" sz="1800" b="0" dirty="0">
                <a:solidFill>
                  <a:srgbClr val="000000"/>
                </a:solidFill>
                <a:latin typeface="Times New Roman"/>
                <a:cs typeface="Times New Roman"/>
              </a:rPr>
              <a:t>.</a:t>
            </a:r>
            <a:endParaRPr lang="en-US" sz="1800" dirty="0">
              <a:solidFill>
                <a:srgbClr val="000000"/>
              </a:solidFill>
              <a:latin typeface="Courier New"/>
              <a:cs typeface="Courier New"/>
            </a:endParaRPr>
          </a:p>
        </p:txBody>
      </p:sp>
      <p:sp>
        <p:nvSpPr>
          <p:cNvPr id="36" name="TextBox 35"/>
          <p:cNvSpPr txBox="1"/>
          <p:nvPr/>
        </p:nvSpPr>
        <p:spPr>
          <a:xfrm>
            <a:off x="673705" y="4694615"/>
            <a:ext cx="3286880" cy="369332"/>
          </a:xfrm>
          <a:prstGeom prst="rect">
            <a:avLst/>
          </a:prstGeom>
          <a:noFill/>
        </p:spPr>
        <p:txBody>
          <a:bodyPr wrap="square" rtlCol="0">
            <a:spAutoFit/>
          </a:bodyPr>
          <a:lstStyle/>
          <a:p>
            <a:r>
              <a:rPr lang="en-US" sz="1800" dirty="0">
                <a:solidFill>
                  <a:srgbClr val="000000"/>
                </a:solidFill>
                <a:latin typeface="Courier New"/>
                <a:cs typeface="Courier New"/>
              </a:rPr>
              <a:t>uppercase/</a:t>
            </a:r>
            <a:r>
              <a:rPr lang="en-US" sz="1800" dirty="0" err="1">
                <a:solidFill>
                  <a:srgbClr val="000000"/>
                </a:solidFill>
                <a:latin typeface="Courier New"/>
                <a:cs typeface="Courier New"/>
              </a:rPr>
              <a:t>nouppercase</a:t>
            </a:r>
            <a:endParaRPr lang="en-US" sz="1800" dirty="0">
              <a:solidFill>
                <a:srgbClr val="000000"/>
              </a:solidFill>
              <a:latin typeface="Courier New"/>
              <a:cs typeface="Courier New"/>
            </a:endParaRPr>
          </a:p>
        </p:txBody>
      </p:sp>
      <p:sp>
        <p:nvSpPr>
          <p:cNvPr id="37" name="TextBox 36"/>
          <p:cNvSpPr txBox="1"/>
          <p:nvPr/>
        </p:nvSpPr>
        <p:spPr>
          <a:xfrm>
            <a:off x="3836005" y="4694615"/>
            <a:ext cx="4572000" cy="369332"/>
          </a:xfrm>
          <a:prstGeom prst="rect">
            <a:avLst/>
          </a:prstGeom>
          <a:noFill/>
        </p:spPr>
        <p:txBody>
          <a:bodyPr wrap="square" rtlCol="0">
            <a:spAutoFit/>
          </a:bodyPr>
          <a:lstStyle/>
          <a:p>
            <a:r>
              <a:rPr lang="en-US" sz="1800" b="0" dirty="0">
                <a:solidFill>
                  <a:srgbClr val="000000"/>
                </a:solidFill>
                <a:latin typeface="Times New Roman"/>
                <a:cs typeface="Times New Roman"/>
              </a:rPr>
              <a:t>Controls whether uppercase is used in hex.</a:t>
            </a:r>
            <a:endParaRPr lang="en-US" sz="1800" dirty="0">
              <a:solidFill>
                <a:srgbClr val="000000"/>
              </a:solidFill>
              <a:latin typeface="Courier New"/>
              <a:cs typeface="Courier New"/>
            </a:endParaRPr>
          </a:p>
        </p:txBody>
      </p:sp>
      <p:cxnSp>
        <p:nvCxnSpPr>
          <p:cNvPr id="39" name="Straight Connector 38"/>
          <p:cNvCxnSpPr/>
          <p:nvPr/>
        </p:nvCxnSpPr>
        <p:spPr bwMode="auto">
          <a:xfrm rot="10800000" flipH="1">
            <a:off x="649515" y="4747830"/>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0" name="Straight Connector 39"/>
          <p:cNvCxnSpPr/>
          <p:nvPr/>
        </p:nvCxnSpPr>
        <p:spPr bwMode="auto">
          <a:xfrm rot="10800000" flipH="1">
            <a:off x="651329" y="5094547"/>
            <a:ext cx="7848599" cy="1588"/>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7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latin typeface="Times New Roman" charset="0"/>
              </a:rPr>
              <a:t>Precision Example</a:t>
            </a:r>
          </a:p>
        </p:txBody>
      </p:sp>
      <p:pic>
        <p:nvPicPr>
          <p:cNvPr id="44" name="Picture 43" descr="PrecisionExample-image.png"/>
          <p:cNvPicPr>
            <a:picLocks noChangeAspect="1"/>
          </p:cNvPicPr>
          <p:nvPr/>
        </p:nvPicPr>
        <p:blipFill>
          <a:blip r:embed="rId3"/>
          <a:stretch>
            <a:fillRect/>
          </a:stretch>
        </p:blipFill>
        <p:spPr>
          <a:xfrm>
            <a:off x="990600" y="1219200"/>
            <a:ext cx="7162800" cy="5181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7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latin typeface="Times New Roman" charset="0"/>
              </a:rPr>
              <a:t>Precision Example</a:t>
            </a:r>
          </a:p>
        </p:txBody>
      </p:sp>
      <p:sp>
        <p:nvSpPr>
          <p:cNvPr id="2" name="矩形 1">
            <a:extLst>
              <a:ext uri="{FF2B5EF4-FFF2-40B4-BE49-F238E27FC236}">
                <a16:creationId xmlns:a16="http://schemas.microsoft.com/office/drawing/2014/main" id="{92646E79-963E-4063-8E54-97EC24D54F58}"/>
              </a:ext>
            </a:extLst>
          </p:cNvPr>
          <p:cNvSpPr/>
          <p:nvPr/>
        </p:nvSpPr>
        <p:spPr>
          <a:xfrm>
            <a:off x="209550" y="1120676"/>
            <a:ext cx="8724900" cy="4616648"/>
          </a:xfrm>
          <a:prstGeom prst="rect">
            <a:avLst/>
          </a:prstGeom>
          <a:solidFill>
            <a:schemeClr val="bg1"/>
          </a:solidFill>
          <a:ln>
            <a:solidFill>
              <a:schemeClr val="tx1"/>
            </a:solidFill>
          </a:ln>
        </p:spPr>
        <p:txBody>
          <a:bodyPr wrap="square">
            <a:spAutoFit/>
          </a:bodyPr>
          <a:lstStyle/>
          <a:p>
            <a:r>
              <a:rPr lang="en-US" altLang="zh-CN" dirty="0">
                <a:solidFill>
                  <a:srgbClr val="000000"/>
                </a:solidFill>
                <a:latin typeface="Courier New"/>
                <a:cs typeface="Courier New"/>
              </a:rPr>
              <a:t>int main() {</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cout</a:t>
            </a:r>
            <a:r>
              <a:rPr lang="en-US" altLang="zh-CN" dirty="0">
                <a:solidFill>
                  <a:srgbClr val="000000"/>
                </a:solidFill>
                <a:latin typeface="Courier New"/>
                <a:cs typeface="Courier New"/>
              </a:rPr>
              <a:t> &lt;&lt; uppercase &lt;&lt; right;</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cout</a:t>
            </a:r>
            <a:r>
              <a:rPr lang="en-US" altLang="zh-CN" dirty="0">
                <a:solidFill>
                  <a:srgbClr val="000000"/>
                </a:solidFill>
                <a:latin typeface="Courier New"/>
                <a:cs typeface="Courier New"/>
              </a:rPr>
              <a:t> &lt;&lt; "Default format:" &lt;&lt; </a:t>
            </a:r>
            <a:r>
              <a:rPr lang="en-US" altLang="zh-CN" dirty="0" err="1">
                <a:solidFill>
                  <a:srgbClr val="000000"/>
                </a:solidFill>
                <a:latin typeface="Courier New"/>
                <a:cs typeface="Courier New"/>
              </a:rPr>
              <a:t>endl</a:t>
            </a:r>
            <a:r>
              <a:rPr lang="en-US" altLang="zh-CN" dirty="0">
                <a:solidFill>
                  <a:srgbClr val="000000"/>
                </a:solidFill>
                <a:latin typeface="Courier New"/>
                <a:cs typeface="Courier New"/>
              </a:rPr>
              <a:t> &lt;&lt; </a:t>
            </a:r>
            <a:r>
              <a:rPr lang="en-US" altLang="zh-CN" dirty="0" err="1">
                <a:solidFill>
                  <a:srgbClr val="000000"/>
                </a:solidFill>
                <a:latin typeface="Courier New"/>
                <a:cs typeface="Courier New"/>
              </a:rPr>
              <a:t>endl</a:t>
            </a:r>
            <a:r>
              <a:rPr lang="en-US" altLang="zh-CN" dirty="0">
                <a:solidFill>
                  <a:srgbClr val="000000"/>
                </a:solidFill>
                <a:latin typeface="Courier New"/>
                <a:cs typeface="Courier New"/>
              </a:rPr>
              <a:t>;</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printPrecisionTable</a:t>
            </a:r>
            <a:r>
              <a:rPr lang="en-US" altLang="zh-CN" dirty="0">
                <a:solidFill>
                  <a:srgbClr val="000000"/>
                </a:solidFill>
                <a:latin typeface="Courier New"/>
                <a:cs typeface="Courier New"/>
              </a:rPr>
              <a:t>();</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cout</a:t>
            </a:r>
            <a:r>
              <a:rPr lang="en-US" altLang="zh-CN" dirty="0">
                <a:solidFill>
                  <a:srgbClr val="000000"/>
                </a:solidFill>
                <a:latin typeface="Courier New"/>
                <a:cs typeface="Courier New"/>
              </a:rPr>
              <a:t> &lt;&lt; </a:t>
            </a:r>
            <a:r>
              <a:rPr lang="en-US" altLang="zh-CN" dirty="0" err="1">
                <a:solidFill>
                  <a:srgbClr val="000000"/>
                </a:solidFill>
                <a:latin typeface="Courier New"/>
                <a:cs typeface="Courier New"/>
              </a:rPr>
              <a:t>endl</a:t>
            </a:r>
            <a:r>
              <a:rPr lang="en-US" altLang="zh-CN" dirty="0">
                <a:solidFill>
                  <a:srgbClr val="000000"/>
                </a:solidFill>
                <a:latin typeface="Courier New"/>
                <a:cs typeface="Courier New"/>
              </a:rPr>
              <a:t> &lt;&lt; "Fixed format:" &lt;&lt; fixed &lt;&lt; </a:t>
            </a:r>
            <a:r>
              <a:rPr lang="en-US" altLang="zh-CN" dirty="0" err="1">
                <a:solidFill>
                  <a:srgbClr val="000000"/>
                </a:solidFill>
                <a:latin typeface="Courier New"/>
                <a:cs typeface="Courier New"/>
              </a:rPr>
              <a:t>endl</a:t>
            </a:r>
            <a:r>
              <a:rPr lang="en-US" altLang="zh-CN" dirty="0">
                <a:solidFill>
                  <a:srgbClr val="000000"/>
                </a:solidFill>
                <a:latin typeface="Courier New"/>
                <a:cs typeface="Courier New"/>
              </a:rPr>
              <a:t> &lt;&lt; </a:t>
            </a:r>
            <a:r>
              <a:rPr lang="en-US" altLang="zh-CN" dirty="0" err="1">
                <a:solidFill>
                  <a:srgbClr val="000000"/>
                </a:solidFill>
                <a:latin typeface="Courier New"/>
                <a:cs typeface="Courier New"/>
              </a:rPr>
              <a:t>endl</a:t>
            </a:r>
            <a:r>
              <a:rPr lang="en-US" altLang="zh-CN" dirty="0">
                <a:solidFill>
                  <a:srgbClr val="000000"/>
                </a:solidFill>
                <a:latin typeface="Courier New"/>
                <a:cs typeface="Courier New"/>
              </a:rPr>
              <a:t>;</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printPrecisionTable</a:t>
            </a:r>
            <a:r>
              <a:rPr lang="en-US" altLang="zh-CN" dirty="0">
                <a:solidFill>
                  <a:srgbClr val="000000"/>
                </a:solidFill>
                <a:latin typeface="Courier New"/>
                <a:cs typeface="Courier New"/>
              </a:rPr>
              <a:t>();</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cout</a:t>
            </a:r>
            <a:r>
              <a:rPr lang="en-US" altLang="zh-CN" dirty="0">
                <a:solidFill>
                  <a:srgbClr val="000000"/>
                </a:solidFill>
                <a:latin typeface="Courier New"/>
                <a:cs typeface="Courier New"/>
              </a:rPr>
              <a:t> &lt;&lt; </a:t>
            </a:r>
            <a:r>
              <a:rPr lang="en-US" altLang="zh-CN" dirty="0" err="1">
                <a:solidFill>
                  <a:srgbClr val="000000"/>
                </a:solidFill>
                <a:latin typeface="Courier New"/>
                <a:cs typeface="Courier New"/>
              </a:rPr>
              <a:t>endl</a:t>
            </a:r>
            <a:r>
              <a:rPr lang="en-US" altLang="zh-CN" dirty="0">
                <a:solidFill>
                  <a:srgbClr val="000000"/>
                </a:solidFill>
                <a:latin typeface="Courier New"/>
                <a:cs typeface="Courier New"/>
              </a:rPr>
              <a:t> &lt;&lt; "Scientific format:" &lt;&lt; scientific &lt;&lt; </a:t>
            </a:r>
            <a:r>
              <a:rPr lang="en-US" altLang="zh-CN" dirty="0" err="1">
                <a:solidFill>
                  <a:srgbClr val="000000"/>
                </a:solidFill>
                <a:latin typeface="Courier New"/>
                <a:cs typeface="Courier New"/>
              </a:rPr>
              <a:t>endl</a:t>
            </a:r>
            <a:r>
              <a:rPr lang="en-US" altLang="zh-CN" dirty="0">
                <a:solidFill>
                  <a:srgbClr val="000000"/>
                </a:solidFill>
                <a:latin typeface="Courier New"/>
                <a:cs typeface="Courier New"/>
              </a:rPr>
              <a:t> &lt;&lt; </a:t>
            </a:r>
            <a:r>
              <a:rPr lang="en-US" altLang="zh-CN" dirty="0" err="1">
                <a:solidFill>
                  <a:srgbClr val="000000"/>
                </a:solidFill>
                <a:latin typeface="Courier New"/>
                <a:cs typeface="Courier New"/>
              </a:rPr>
              <a:t>endl</a:t>
            </a:r>
            <a:r>
              <a:rPr lang="en-US" altLang="zh-CN" dirty="0">
                <a:solidFill>
                  <a:srgbClr val="000000"/>
                </a:solidFill>
                <a:latin typeface="Courier New"/>
                <a:cs typeface="Courier New"/>
              </a:rPr>
              <a:t>;</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printPrecisionTable</a:t>
            </a:r>
            <a:r>
              <a:rPr lang="en-US" altLang="zh-CN" dirty="0">
                <a:solidFill>
                  <a:srgbClr val="000000"/>
                </a:solidFill>
                <a:latin typeface="Courier New"/>
                <a:cs typeface="Courier New"/>
              </a:rPr>
              <a:t>();</a:t>
            </a:r>
          </a:p>
          <a:p>
            <a:r>
              <a:rPr lang="en-US" altLang="zh-CN" dirty="0">
                <a:solidFill>
                  <a:srgbClr val="000000"/>
                </a:solidFill>
                <a:latin typeface="Courier New"/>
                <a:cs typeface="Courier New"/>
              </a:rPr>
              <a:t>   return 0;</a:t>
            </a:r>
          </a:p>
          <a:p>
            <a:r>
              <a:rPr lang="en-US" altLang="zh-CN" dirty="0">
                <a:solidFill>
                  <a:srgbClr val="000000"/>
                </a:solidFill>
                <a:latin typeface="Courier New"/>
                <a:cs typeface="Courier New"/>
              </a:rPr>
              <a:t>}</a:t>
            </a:r>
          </a:p>
          <a:p>
            <a:endParaRPr lang="en-US" altLang="zh-CN" dirty="0">
              <a:solidFill>
                <a:srgbClr val="000000"/>
              </a:solidFill>
              <a:latin typeface="Courier New"/>
              <a:cs typeface="Courier New"/>
            </a:endParaRPr>
          </a:p>
          <a:p>
            <a:r>
              <a:rPr lang="en-US" altLang="zh-CN" dirty="0">
                <a:solidFill>
                  <a:srgbClr val="000000"/>
                </a:solidFill>
                <a:latin typeface="Courier New"/>
                <a:cs typeface="Courier New"/>
              </a:rPr>
              <a:t>void </a:t>
            </a:r>
            <a:r>
              <a:rPr lang="en-US" altLang="zh-CN" dirty="0" err="1">
                <a:solidFill>
                  <a:srgbClr val="000000"/>
                </a:solidFill>
                <a:latin typeface="Courier New"/>
                <a:cs typeface="Courier New"/>
              </a:rPr>
              <a:t>printPrecisionTable</a:t>
            </a:r>
            <a:r>
              <a:rPr lang="en-US" altLang="zh-CN" dirty="0">
                <a:solidFill>
                  <a:srgbClr val="000000"/>
                </a:solidFill>
                <a:latin typeface="Courier New"/>
                <a:cs typeface="Courier New"/>
              </a:rPr>
              <a:t>() {</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cout</a:t>
            </a:r>
            <a:r>
              <a:rPr lang="en-US" altLang="zh-CN" dirty="0">
                <a:solidFill>
                  <a:srgbClr val="000000"/>
                </a:solidFill>
                <a:latin typeface="Courier New"/>
                <a:cs typeface="Courier New"/>
              </a:rPr>
              <a:t> &lt;&lt; " </a:t>
            </a:r>
            <a:r>
              <a:rPr lang="en-US" altLang="zh-CN" dirty="0" err="1">
                <a:solidFill>
                  <a:srgbClr val="000000"/>
                </a:solidFill>
                <a:latin typeface="Courier New"/>
                <a:cs typeface="Courier New"/>
              </a:rPr>
              <a:t>prec</a:t>
            </a:r>
            <a:r>
              <a:rPr lang="en-US" altLang="zh-CN" dirty="0">
                <a:solidFill>
                  <a:srgbClr val="000000"/>
                </a:solidFill>
                <a:latin typeface="Courier New"/>
                <a:cs typeface="Courier New"/>
              </a:rPr>
              <a:t> |      pi       |  speed of light  | fine structure" &lt;&lt; </a:t>
            </a:r>
            <a:r>
              <a:rPr lang="en-US" altLang="zh-CN" dirty="0" err="1">
                <a:solidFill>
                  <a:srgbClr val="000000"/>
                </a:solidFill>
                <a:latin typeface="Courier New"/>
                <a:cs typeface="Courier New"/>
              </a:rPr>
              <a:t>endl</a:t>
            </a:r>
            <a:r>
              <a:rPr lang="en-US" altLang="zh-CN" dirty="0">
                <a:solidFill>
                  <a:srgbClr val="000000"/>
                </a:solidFill>
                <a:latin typeface="Courier New"/>
                <a:cs typeface="Courier New"/>
              </a:rPr>
              <a:t>;</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cout</a:t>
            </a:r>
            <a:r>
              <a:rPr lang="en-US" altLang="zh-CN" dirty="0">
                <a:solidFill>
                  <a:srgbClr val="000000"/>
                </a:solidFill>
                <a:latin typeface="Courier New"/>
                <a:cs typeface="Courier New"/>
              </a:rPr>
              <a:t> &lt;&lt; "------+---------------+------------------+----------------" &lt;&lt; </a:t>
            </a:r>
            <a:r>
              <a:rPr lang="en-US" altLang="zh-CN" dirty="0" err="1">
                <a:solidFill>
                  <a:srgbClr val="000000"/>
                </a:solidFill>
                <a:latin typeface="Courier New"/>
                <a:cs typeface="Courier New"/>
              </a:rPr>
              <a:t>endl</a:t>
            </a:r>
            <a:r>
              <a:rPr lang="en-US" altLang="zh-CN" dirty="0">
                <a:solidFill>
                  <a:srgbClr val="000000"/>
                </a:solidFill>
                <a:latin typeface="Courier New"/>
                <a:cs typeface="Courier New"/>
              </a:rPr>
              <a:t>;</a:t>
            </a:r>
          </a:p>
          <a:p>
            <a:r>
              <a:rPr lang="en-US" altLang="zh-CN" dirty="0">
                <a:solidFill>
                  <a:srgbClr val="000000"/>
                </a:solidFill>
                <a:latin typeface="Courier New"/>
                <a:cs typeface="Courier New"/>
              </a:rPr>
              <a:t>   for (int </a:t>
            </a:r>
            <a:r>
              <a:rPr lang="en-US" altLang="zh-CN" dirty="0" err="1">
                <a:solidFill>
                  <a:srgbClr val="000000"/>
                </a:solidFill>
                <a:latin typeface="Courier New"/>
                <a:cs typeface="Courier New"/>
              </a:rPr>
              <a:t>prec</a:t>
            </a:r>
            <a:r>
              <a:rPr lang="en-US" altLang="zh-CN" dirty="0">
                <a:solidFill>
                  <a:srgbClr val="000000"/>
                </a:solidFill>
                <a:latin typeface="Courier New"/>
                <a:cs typeface="Courier New"/>
              </a:rPr>
              <a:t> = 0; </a:t>
            </a:r>
            <a:r>
              <a:rPr lang="en-US" altLang="zh-CN" dirty="0" err="1">
                <a:solidFill>
                  <a:srgbClr val="000000"/>
                </a:solidFill>
                <a:latin typeface="Courier New"/>
                <a:cs typeface="Courier New"/>
              </a:rPr>
              <a:t>prec</a:t>
            </a:r>
            <a:r>
              <a:rPr lang="en-US" altLang="zh-CN" dirty="0">
                <a:solidFill>
                  <a:srgbClr val="000000"/>
                </a:solidFill>
                <a:latin typeface="Courier New"/>
                <a:cs typeface="Courier New"/>
              </a:rPr>
              <a:t> &lt;= 6; </a:t>
            </a:r>
            <a:r>
              <a:rPr lang="en-US" altLang="zh-CN" dirty="0" err="1">
                <a:solidFill>
                  <a:srgbClr val="000000"/>
                </a:solidFill>
                <a:latin typeface="Courier New"/>
                <a:cs typeface="Courier New"/>
              </a:rPr>
              <a:t>prec</a:t>
            </a:r>
            <a:r>
              <a:rPr lang="en-US" altLang="zh-CN" dirty="0">
                <a:solidFill>
                  <a:srgbClr val="000000"/>
                </a:solidFill>
                <a:latin typeface="Courier New"/>
                <a:cs typeface="Courier New"/>
              </a:rPr>
              <a:t> += 2) {</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cout</a:t>
            </a:r>
            <a:r>
              <a:rPr lang="en-US" altLang="zh-CN" dirty="0">
                <a:solidFill>
                  <a:srgbClr val="000000"/>
                </a:solidFill>
                <a:latin typeface="Courier New"/>
                <a:cs typeface="Courier New"/>
              </a:rPr>
              <a:t> &lt;&lt; </a:t>
            </a:r>
            <a:r>
              <a:rPr lang="en-US" altLang="zh-CN" dirty="0" err="1">
                <a:solidFill>
                  <a:srgbClr val="000000"/>
                </a:solidFill>
                <a:latin typeface="Courier New"/>
                <a:cs typeface="Courier New"/>
              </a:rPr>
              <a:t>setw</a:t>
            </a:r>
            <a:r>
              <a:rPr lang="en-US" altLang="zh-CN" dirty="0">
                <a:solidFill>
                  <a:srgbClr val="000000"/>
                </a:solidFill>
                <a:latin typeface="Courier New"/>
                <a:cs typeface="Courier New"/>
              </a:rPr>
              <a:t>(4) &lt;&lt; </a:t>
            </a:r>
            <a:r>
              <a:rPr lang="en-US" altLang="zh-CN" dirty="0" err="1">
                <a:solidFill>
                  <a:srgbClr val="000000"/>
                </a:solidFill>
                <a:latin typeface="Courier New"/>
                <a:cs typeface="Courier New"/>
              </a:rPr>
              <a:t>prec</a:t>
            </a:r>
            <a:r>
              <a:rPr lang="en-US" altLang="zh-CN" dirty="0">
                <a:solidFill>
                  <a:srgbClr val="000000"/>
                </a:solidFill>
                <a:latin typeface="Courier New"/>
                <a:cs typeface="Courier New"/>
              </a:rPr>
              <a:t> &lt;&lt; "  |";</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cout</a:t>
            </a:r>
            <a:r>
              <a:rPr lang="en-US" altLang="zh-CN" dirty="0">
                <a:solidFill>
                  <a:srgbClr val="000000"/>
                </a:solidFill>
                <a:latin typeface="Courier New"/>
                <a:cs typeface="Courier New"/>
              </a:rPr>
              <a:t> &lt;&lt; " " &lt;&lt; </a:t>
            </a:r>
            <a:r>
              <a:rPr lang="en-US" altLang="zh-CN" dirty="0" err="1">
                <a:solidFill>
                  <a:srgbClr val="000000"/>
                </a:solidFill>
                <a:latin typeface="Courier New"/>
                <a:cs typeface="Courier New"/>
              </a:rPr>
              <a:t>setw</a:t>
            </a:r>
            <a:r>
              <a:rPr lang="en-US" altLang="zh-CN" dirty="0">
                <a:solidFill>
                  <a:srgbClr val="000000"/>
                </a:solidFill>
                <a:latin typeface="Courier New"/>
                <a:cs typeface="Courier New"/>
              </a:rPr>
              <a:t>(13) &lt;&lt; </a:t>
            </a:r>
            <a:r>
              <a:rPr lang="en-US" altLang="zh-CN" dirty="0" err="1">
                <a:solidFill>
                  <a:srgbClr val="000000"/>
                </a:solidFill>
                <a:latin typeface="Courier New"/>
                <a:cs typeface="Courier New"/>
              </a:rPr>
              <a:t>setprecision</a:t>
            </a:r>
            <a:r>
              <a:rPr lang="en-US" altLang="zh-CN" dirty="0">
                <a:solidFill>
                  <a:srgbClr val="000000"/>
                </a:solidFill>
                <a:latin typeface="Courier New"/>
                <a:cs typeface="Courier New"/>
              </a:rPr>
              <a:t>(</a:t>
            </a:r>
            <a:r>
              <a:rPr lang="en-US" altLang="zh-CN" dirty="0" err="1">
                <a:solidFill>
                  <a:srgbClr val="000000"/>
                </a:solidFill>
                <a:latin typeface="Courier New"/>
                <a:cs typeface="Courier New"/>
              </a:rPr>
              <a:t>prec</a:t>
            </a:r>
            <a:r>
              <a:rPr lang="en-US" altLang="zh-CN" dirty="0">
                <a:solidFill>
                  <a:srgbClr val="000000"/>
                </a:solidFill>
                <a:latin typeface="Courier New"/>
                <a:cs typeface="Courier New"/>
              </a:rPr>
              <a:t>) &lt;&lt; PI &lt;&lt; " |";</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cout</a:t>
            </a:r>
            <a:r>
              <a:rPr lang="en-US" altLang="zh-CN" dirty="0">
                <a:solidFill>
                  <a:srgbClr val="000000"/>
                </a:solidFill>
                <a:latin typeface="Courier New"/>
                <a:cs typeface="Courier New"/>
              </a:rPr>
              <a:t> &lt;&lt; " " &lt;&lt; </a:t>
            </a:r>
            <a:r>
              <a:rPr lang="en-US" altLang="zh-CN" dirty="0" err="1">
                <a:solidFill>
                  <a:srgbClr val="000000"/>
                </a:solidFill>
                <a:latin typeface="Courier New"/>
                <a:cs typeface="Courier New"/>
              </a:rPr>
              <a:t>setw</a:t>
            </a:r>
            <a:r>
              <a:rPr lang="en-US" altLang="zh-CN" dirty="0">
                <a:solidFill>
                  <a:srgbClr val="000000"/>
                </a:solidFill>
                <a:latin typeface="Courier New"/>
                <a:cs typeface="Courier New"/>
              </a:rPr>
              <a:t>(16) &lt;&lt; </a:t>
            </a:r>
            <a:r>
              <a:rPr lang="en-US" altLang="zh-CN" dirty="0" err="1">
                <a:solidFill>
                  <a:srgbClr val="000000"/>
                </a:solidFill>
                <a:latin typeface="Courier New"/>
                <a:cs typeface="Courier New"/>
              </a:rPr>
              <a:t>setprecision</a:t>
            </a:r>
            <a:r>
              <a:rPr lang="en-US" altLang="zh-CN" dirty="0">
                <a:solidFill>
                  <a:srgbClr val="000000"/>
                </a:solidFill>
                <a:latin typeface="Courier New"/>
                <a:cs typeface="Courier New"/>
              </a:rPr>
              <a:t>(</a:t>
            </a:r>
            <a:r>
              <a:rPr lang="en-US" altLang="zh-CN" dirty="0" err="1">
                <a:solidFill>
                  <a:srgbClr val="000000"/>
                </a:solidFill>
                <a:latin typeface="Courier New"/>
                <a:cs typeface="Courier New"/>
              </a:rPr>
              <a:t>prec</a:t>
            </a:r>
            <a:r>
              <a:rPr lang="en-US" altLang="zh-CN" dirty="0">
                <a:solidFill>
                  <a:srgbClr val="000000"/>
                </a:solidFill>
                <a:latin typeface="Courier New"/>
                <a:cs typeface="Courier New"/>
              </a:rPr>
              <a:t>) &lt;&lt; SPEED_OF_LIGHT &lt;&lt; " |";</a:t>
            </a:r>
          </a:p>
          <a:p>
            <a:r>
              <a:rPr lang="en-US" altLang="zh-CN" dirty="0">
                <a:solidFill>
                  <a:srgbClr val="000000"/>
                </a:solidFill>
                <a:latin typeface="Courier New"/>
                <a:cs typeface="Courier New"/>
              </a:rPr>
              <a:t>      </a:t>
            </a:r>
            <a:r>
              <a:rPr lang="en-US" altLang="zh-CN" dirty="0" err="1">
                <a:solidFill>
                  <a:srgbClr val="000000"/>
                </a:solidFill>
                <a:latin typeface="Courier New"/>
                <a:cs typeface="Courier New"/>
              </a:rPr>
              <a:t>cout</a:t>
            </a:r>
            <a:r>
              <a:rPr lang="en-US" altLang="zh-CN" dirty="0">
                <a:solidFill>
                  <a:srgbClr val="000000"/>
                </a:solidFill>
                <a:latin typeface="Courier New"/>
                <a:cs typeface="Courier New"/>
              </a:rPr>
              <a:t> &lt;&lt; " " &lt;&lt; </a:t>
            </a:r>
            <a:r>
              <a:rPr lang="en-US" altLang="zh-CN" dirty="0" err="1">
                <a:solidFill>
                  <a:srgbClr val="000000"/>
                </a:solidFill>
                <a:latin typeface="Courier New"/>
                <a:cs typeface="Courier New"/>
              </a:rPr>
              <a:t>setw</a:t>
            </a:r>
            <a:r>
              <a:rPr lang="en-US" altLang="zh-CN" dirty="0">
                <a:solidFill>
                  <a:srgbClr val="000000"/>
                </a:solidFill>
                <a:latin typeface="Courier New"/>
                <a:cs typeface="Courier New"/>
              </a:rPr>
              <a:t>(14) &lt;&lt; </a:t>
            </a:r>
            <a:r>
              <a:rPr lang="en-US" altLang="zh-CN" dirty="0" err="1">
                <a:solidFill>
                  <a:srgbClr val="000000"/>
                </a:solidFill>
                <a:latin typeface="Courier New"/>
                <a:cs typeface="Courier New"/>
              </a:rPr>
              <a:t>setprecision</a:t>
            </a:r>
            <a:r>
              <a:rPr lang="en-US" altLang="zh-CN" dirty="0">
                <a:solidFill>
                  <a:srgbClr val="000000"/>
                </a:solidFill>
                <a:latin typeface="Courier New"/>
                <a:cs typeface="Courier New"/>
              </a:rPr>
              <a:t>(</a:t>
            </a:r>
            <a:r>
              <a:rPr lang="en-US" altLang="zh-CN" dirty="0" err="1">
                <a:solidFill>
                  <a:srgbClr val="000000"/>
                </a:solidFill>
                <a:latin typeface="Courier New"/>
                <a:cs typeface="Courier New"/>
              </a:rPr>
              <a:t>prec</a:t>
            </a:r>
            <a:r>
              <a:rPr lang="en-US" altLang="zh-CN" dirty="0">
                <a:solidFill>
                  <a:srgbClr val="000000"/>
                </a:solidFill>
                <a:latin typeface="Courier New"/>
                <a:cs typeface="Courier New"/>
              </a:rPr>
              <a:t>) &lt;&lt; FINE_STRUCTURE &lt;&lt; </a:t>
            </a:r>
            <a:r>
              <a:rPr lang="en-US" altLang="zh-CN" dirty="0" err="1">
                <a:solidFill>
                  <a:srgbClr val="000000"/>
                </a:solidFill>
                <a:latin typeface="Courier New"/>
                <a:cs typeface="Courier New"/>
              </a:rPr>
              <a:t>endl</a:t>
            </a:r>
            <a:r>
              <a:rPr lang="en-US" altLang="zh-CN" dirty="0">
                <a:solidFill>
                  <a:srgbClr val="000000"/>
                </a:solidFill>
                <a:latin typeface="Courier New"/>
                <a:cs typeface="Courier New"/>
              </a:rPr>
              <a:t>;</a:t>
            </a:r>
          </a:p>
          <a:p>
            <a:r>
              <a:rPr lang="en-US" altLang="zh-CN" dirty="0">
                <a:solidFill>
                  <a:srgbClr val="000000"/>
                </a:solidFill>
                <a:latin typeface="Courier New"/>
                <a:cs typeface="Courier New"/>
              </a:rPr>
              <a:t>   }</a:t>
            </a:r>
          </a:p>
          <a:p>
            <a:r>
              <a:rPr lang="en-US" altLang="zh-CN" dirty="0">
                <a:solidFill>
                  <a:srgbClr val="000000"/>
                </a:solidFill>
                <a:latin typeface="Courier New"/>
                <a:cs typeface="Courier New"/>
              </a:rPr>
              <a:t>}</a:t>
            </a:r>
            <a:endParaRPr lang="en-US" altLang="zh-CN" sz="1600" dirty="0">
              <a:solidFill>
                <a:srgbClr val="000000"/>
              </a:solidFill>
              <a:latin typeface="Courier New"/>
              <a:cs typeface="Courier New"/>
            </a:endParaRPr>
          </a:p>
        </p:txBody>
      </p:sp>
    </p:spTree>
    <p:extLst>
      <p:ext uri="{BB962C8B-B14F-4D97-AF65-F5344CB8AC3E}">
        <p14:creationId xmlns:p14="http://schemas.microsoft.com/office/powerpoint/2010/main" val="828747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76200"/>
            <a:ext cx="9144000" cy="1143000"/>
          </a:xfrm>
          <a:noFill/>
        </p:spPr>
        <p:txBody>
          <a:bodyPr/>
          <a:lstStyle/>
          <a:p>
            <a:r>
              <a:rPr lang="en-US" sz="4000" dirty="0">
                <a:solidFill>
                  <a:srgbClr val="FF0000"/>
                </a:solidFill>
              </a:rPr>
              <a:t>Formatted Input: extraction</a:t>
            </a:r>
            <a:endParaRPr lang="en-US" dirty="0">
              <a:solidFill>
                <a:srgbClr val="FF0000"/>
              </a:solidFill>
            </a:endParaRPr>
          </a:p>
        </p:txBody>
      </p:sp>
      <p:sp>
        <p:nvSpPr>
          <p:cNvPr id="43011" name="Rectangle 3"/>
          <p:cNvSpPr>
            <a:spLocks noChangeArrowheads="1"/>
          </p:cNvSpPr>
          <p:nvPr/>
        </p:nvSpPr>
        <p:spPr bwMode="auto">
          <a:xfrm>
            <a:off x="482600" y="1155700"/>
            <a:ext cx="8128000" cy="5549900"/>
          </a:xfrm>
          <a:prstGeom prst="rect">
            <a:avLst/>
          </a:prstGeom>
          <a:noFill/>
          <a:ln w="9525">
            <a:noFill/>
            <a:miter lim="800000"/>
            <a:headEnd/>
            <a:tailEnd/>
          </a:ln>
        </p:spPr>
        <p:txBody>
          <a:bodyPr>
            <a:prstTxWarp prst="textNoShape">
              <a:avLst/>
            </a:prstTxWarp>
          </a:bodyPr>
          <a:lstStyle/>
          <a:p>
            <a:pPr marL="342900" indent="-342900">
              <a:lnSpc>
                <a:spcPct val="85000"/>
              </a:lnSpc>
              <a:spcAft>
                <a:spcPts val="1200"/>
              </a:spcAft>
              <a:buFontTx/>
              <a:buChar char="•"/>
            </a:pPr>
            <a:r>
              <a:rPr lang="en-US" sz="2400" b="0" dirty="0"/>
              <a:t>For input, C++ includes the </a:t>
            </a:r>
            <a:r>
              <a:rPr lang="en-US" sz="2000" dirty="0">
                <a:solidFill>
                  <a:srgbClr val="FF0000"/>
                </a:solidFill>
                <a:latin typeface="Courier New"/>
                <a:cs typeface="Courier New"/>
              </a:rPr>
              <a:t>&gt;&gt;</a:t>
            </a:r>
            <a:r>
              <a:rPr lang="en-US" sz="2400" b="0" dirty="0"/>
              <a:t> operator, which is called the </a:t>
            </a:r>
            <a:r>
              <a:rPr lang="en-US" sz="2400" i="1" dirty="0">
                <a:solidFill>
                  <a:srgbClr val="FF0000"/>
                </a:solidFill>
              </a:rPr>
              <a:t>extraction operator</a:t>
            </a:r>
            <a:r>
              <a:rPr lang="en-US" sz="2400" b="0" i="1" dirty="0"/>
              <a:t>.</a:t>
            </a:r>
            <a:r>
              <a:rPr lang="en-US" sz="2400" b="0" dirty="0"/>
              <a:t>  The </a:t>
            </a:r>
            <a:r>
              <a:rPr lang="en-US" sz="2000" dirty="0">
                <a:latin typeface="Courier New"/>
                <a:cs typeface="Courier New"/>
              </a:rPr>
              <a:t>&gt;&gt;</a:t>
            </a:r>
            <a:r>
              <a:rPr lang="en-US" sz="2400" b="0" dirty="0"/>
              <a:t> operator is </a:t>
            </a:r>
            <a:r>
              <a:rPr lang="en-US" sz="2400" b="0" dirty="0">
                <a:solidFill>
                  <a:srgbClr val="FF0000"/>
                </a:solidFill>
              </a:rPr>
              <a:t>symmetrical</a:t>
            </a:r>
            <a:r>
              <a:rPr lang="en-US" sz="2400" b="0" dirty="0"/>
              <a:t> to the </a:t>
            </a:r>
            <a:r>
              <a:rPr lang="en-US" sz="2000" dirty="0">
                <a:latin typeface="Courier New"/>
                <a:cs typeface="Courier New"/>
              </a:rPr>
              <a:t>&lt;&lt;</a:t>
            </a:r>
            <a:r>
              <a:rPr lang="en-US" sz="2400" b="0" dirty="0"/>
              <a:t> operator and reads </a:t>
            </a:r>
            <a:r>
              <a:rPr lang="en-US" sz="2400" b="0" dirty="0">
                <a:solidFill>
                  <a:srgbClr val="FF0000"/>
                </a:solidFill>
              </a:rPr>
              <a:t>formatted data from the stream on the left </a:t>
            </a:r>
            <a:r>
              <a:rPr lang="en-US" sz="2400" b="0" dirty="0"/>
              <a:t>into </a:t>
            </a:r>
            <a:r>
              <a:rPr lang="en-US" sz="2400" b="0" dirty="0">
                <a:solidFill>
                  <a:srgbClr val="FF0000"/>
                </a:solidFill>
              </a:rPr>
              <a:t>the variables that appear on the right</a:t>
            </a:r>
            <a:r>
              <a:rPr lang="en-US" sz="2400" b="0" dirty="0"/>
              <a:t>.</a:t>
            </a:r>
          </a:p>
          <a:p>
            <a:pPr marL="342900" indent="-342900">
              <a:lnSpc>
                <a:spcPct val="85000"/>
              </a:lnSpc>
              <a:spcAft>
                <a:spcPts val="1200"/>
              </a:spcAft>
              <a:buFontTx/>
              <a:buChar char="•"/>
            </a:pPr>
            <a:r>
              <a:rPr lang="en-US" altLang="zh-CN" sz="2400" b="0" dirty="0"/>
              <a:t>Up to now, you have used the </a:t>
            </a:r>
            <a:r>
              <a:rPr lang="en-US" altLang="zh-CN" sz="2000" dirty="0">
                <a:latin typeface="Courier New"/>
                <a:cs typeface="Courier New"/>
              </a:rPr>
              <a:t>&gt;&gt;</a:t>
            </a:r>
            <a:r>
              <a:rPr lang="en-US" altLang="zh-CN" sz="2400" b="0" dirty="0"/>
              <a:t> operator to request input values from the console (</a:t>
            </a:r>
            <a:r>
              <a:rPr lang="en-US" altLang="zh-CN" sz="2000" dirty="0" err="1">
                <a:latin typeface="Courier New"/>
                <a:cs typeface="Courier New"/>
              </a:rPr>
              <a:t>PowerOfTwo</a:t>
            </a:r>
            <a:r>
              <a:rPr lang="en-US" altLang="zh-CN" sz="2400" b="0" dirty="0"/>
              <a:t>):</a:t>
            </a:r>
          </a:p>
          <a:p>
            <a:pPr marL="342900" indent="-342900">
              <a:lnSpc>
                <a:spcPct val="85000"/>
              </a:lnSpc>
              <a:spcAft>
                <a:spcPts val="1200"/>
              </a:spcAft>
              <a:buFontTx/>
              <a:buChar char="•"/>
            </a:pPr>
            <a:endParaRPr lang="en-US" sz="2400" b="0" dirty="0"/>
          </a:p>
          <a:p>
            <a:pPr marL="342900" indent="-342900">
              <a:lnSpc>
                <a:spcPct val="85000"/>
              </a:lnSpc>
              <a:spcAft>
                <a:spcPts val="1200"/>
              </a:spcAft>
              <a:buFontTx/>
              <a:buChar char="•"/>
            </a:pPr>
            <a:endParaRPr lang="en-US" sz="2400" b="0" dirty="0"/>
          </a:p>
          <a:p>
            <a:pPr marL="342900" indent="-342900">
              <a:lnSpc>
                <a:spcPct val="85000"/>
              </a:lnSpc>
              <a:spcAft>
                <a:spcPts val="1200"/>
              </a:spcAft>
              <a:buFontTx/>
              <a:buChar char="•"/>
            </a:pPr>
            <a:endParaRPr lang="en-US" sz="2400" b="0" dirty="0"/>
          </a:p>
          <a:p>
            <a:pPr marL="342900" indent="-342900">
              <a:lnSpc>
                <a:spcPct val="85000"/>
              </a:lnSpc>
              <a:spcAft>
                <a:spcPts val="1200"/>
              </a:spcAft>
              <a:buFontTx/>
              <a:buChar char="•"/>
            </a:pPr>
            <a:r>
              <a:rPr lang="en-US" altLang="zh-CN" sz="2400" b="0" dirty="0"/>
              <a:t>Similar to the </a:t>
            </a:r>
            <a:r>
              <a:rPr lang="en-US" altLang="zh-CN" sz="2000" dirty="0">
                <a:latin typeface="Courier New"/>
                <a:cs typeface="Courier New"/>
              </a:rPr>
              <a:t>&lt;&lt;</a:t>
            </a:r>
            <a:r>
              <a:rPr lang="en-US" altLang="zh-CN" sz="2400" b="0" dirty="0"/>
              <a:t> operator, you can use </a:t>
            </a:r>
            <a:r>
              <a:rPr lang="en-US" altLang="zh-CN" sz="2400" i="1" dirty="0">
                <a:solidFill>
                  <a:srgbClr val="FF0000"/>
                </a:solidFill>
              </a:rPr>
              <a:t>manipulators</a:t>
            </a:r>
            <a:r>
              <a:rPr lang="en-US" altLang="zh-CN" sz="2400" b="0" dirty="0"/>
              <a:t> to affect the way how subsequent values are formatted:</a:t>
            </a:r>
          </a:p>
        </p:txBody>
      </p:sp>
      <p:sp>
        <p:nvSpPr>
          <p:cNvPr id="3" name="Rectangle 2"/>
          <p:cNvSpPr/>
          <p:nvPr/>
        </p:nvSpPr>
        <p:spPr>
          <a:xfrm>
            <a:off x="1940507" y="3422818"/>
            <a:ext cx="5262979" cy="1015663"/>
          </a:xfrm>
          <a:prstGeom prst="rect">
            <a:avLst/>
          </a:prstGeom>
          <a:solidFill>
            <a:schemeClr val="bg1"/>
          </a:solidFill>
          <a:ln>
            <a:solidFill>
              <a:schemeClr val="tx1"/>
            </a:solidFill>
          </a:ln>
        </p:spPr>
        <p:txBody>
          <a:bodyPr wrap="none">
            <a:spAutoFit/>
          </a:bodyPr>
          <a:lstStyle/>
          <a:p>
            <a:r>
              <a:rPr lang="fr-FR" altLang="zh-CN" sz="2000" dirty="0">
                <a:latin typeface="Courier New"/>
                <a:cs typeface="Courier New"/>
              </a:rPr>
              <a:t>int </a:t>
            </a:r>
            <a:r>
              <a:rPr lang="fr-FR" altLang="zh-CN" sz="2000" dirty="0" err="1">
                <a:latin typeface="Courier New"/>
                <a:cs typeface="Courier New"/>
              </a:rPr>
              <a:t>limit</a:t>
            </a:r>
            <a:r>
              <a:rPr lang="fr-FR" altLang="zh-CN" sz="2000" dirty="0">
                <a:latin typeface="Courier New"/>
                <a:cs typeface="Courier New"/>
              </a:rPr>
              <a:t>;</a:t>
            </a:r>
          </a:p>
          <a:p>
            <a:r>
              <a:rPr lang="fr-FR" altLang="zh-CN" sz="2000" dirty="0">
                <a:latin typeface="Courier New"/>
                <a:cs typeface="Courier New"/>
              </a:rPr>
              <a:t>cout &lt;&lt; "Enter </a:t>
            </a:r>
            <a:r>
              <a:rPr lang="fr-FR" altLang="zh-CN" sz="2000" dirty="0" err="1">
                <a:latin typeface="Courier New"/>
                <a:cs typeface="Courier New"/>
              </a:rPr>
              <a:t>exponent</a:t>
            </a:r>
            <a:r>
              <a:rPr lang="fr-FR" altLang="zh-CN" sz="2000" dirty="0">
                <a:latin typeface="Courier New"/>
                <a:cs typeface="Courier New"/>
              </a:rPr>
              <a:t> </a:t>
            </a:r>
            <a:r>
              <a:rPr lang="fr-FR" altLang="zh-CN" sz="2000" dirty="0" err="1">
                <a:latin typeface="Courier New"/>
                <a:cs typeface="Courier New"/>
              </a:rPr>
              <a:t>limit</a:t>
            </a:r>
            <a:r>
              <a:rPr lang="fr-FR" altLang="zh-CN" sz="2000" dirty="0">
                <a:latin typeface="Courier New"/>
                <a:cs typeface="Courier New"/>
              </a:rPr>
              <a:t>: ";</a:t>
            </a:r>
          </a:p>
          <a:p>
            <a:r>
              <a:rPr lang="fr-FR" altLang="zh-CN" sz="2000" dirty="0" err="1">
                <a:latin typeface="Courier New"/>
                <a:cs typeface="Courier New"/>
              </a:rPr>
              <a:t>cin</a:t>
            </a:r>
            <a:r>
              <a:rPr lang="fr-FR" altLang="zh-CN" sz="2000" dirty="0">
                <a:latin typeface="Courier New"/>
                <a:cs typeface="Courier New"/>
              </a:rPr>
              <a:t> &gt;&gt; </a:t>
            </a:r>
            <a:r>
              <a:rPr lang="fr-FR" altLang="zh-CN" sz="2000" dirty="0" err="1">
                <a:latin typeface="Courier New"/>
                <a:cs typeface="Courier New"/>
              </a:rPr>
              <a:t>limit</a:t>
            </a:r>
            <a:r>
              <a:rPr lang="fr-FR" altLang="zh-CN" sz="2000" dirty="0">
                <a:latin typeface="Courier New"/>
                <a:cs typeface="Courier New"/>
              </a:rPr>
              <a:t>; </a:t>
            </a:r>
            <a:endParaRPr lang="zh-CN" altLang="en-US" sz="2000" dirty="0">
              <a:latin typeface="Courier New"/>
              <a:cs typeface="Courier New"/>
            </a:endParaRPr>
          </a:p>
        </p:txBody>
      </p:sp>
      <p:sp>
        <p:nvSpPr>
          <p:cNvPr id="9" name="Rectangle 8"/>
          <p:cNvSpPr/>
          <p:nvPr/>
        </p:nvSpPr>
        <p:spPr>
          <a:xfrm>
            <a:off x="1632730" y="5608924"/>
            <a:ext cx="5878532" cy="1015663"/>
          </a:xfrm>
          <a:prstGeom prst="rect">
            <a:avLst/>
          </a:prstGeom>
          <a:solidFill>
            <a:schemeClr val="bg1"/>
          </a:solidFill>
          <a:ln>
            <a:solidFill>
              <a:schemeClr val="tx1"/>
            </a:solidFill>
          </a:ln>
        </p:spPr>
        <p:txBody>
          <a:bodyPr wrap="none">
            <a:spAutoFit/>
          </a:bodyPr>
          <a:lstStyle/>
          <a:p>
            <a:r>
              <a:rPr lang="en-US" altLang="zh-CN" sz="2000" dirty="0">
                <a:latin typeface="Courier New"/>
                <a:cs typeface="Courier New"/>
              </a:rPr>
              <a:t>char </a:t>
            </a:r>
            <a:r>
              <a:rPr lang="en-US" altLang="zh-CN" sz="2000" dirty="0" err="1">
                <a:latin typeface="Courier New"/>
                <a:cs typeface="Courier New"/>
              </a:rPr>
              <a:t>ch</a:t>
            </a:r>
            <a:r>
              <a:rPr lang="en-US" altLang="zh-CN" sz="2000" dirty="0">
                <a:latin typeface="Courier New"/>
                <a:cs typeface="Courier New"/>
              </a:rPr>
              <a:t>;</a:t>
            </a:r>
          </a:p>
          <a:p>
            <a:r>
              <a:rPr lang="en-US" altLang="zh-CN" sz="2000" dirty="0" err="1">
                <a:latin typeface="Courier New"/>
                <a:cs typeface="Courier New"/>
              </a:rPr>
              <a:t>cout</a:t>
            </a:r>
            <a:r>
              <a:rPr lang="en-US" altLang="zh-CN" sz="2000" dirty="0">
                <a:latin typeface="Courier New"/>
                <a:cs typeface="Courier New"/>
              </a:rPr>
              <a:t> &lt;&lt; "Enter a single character: ";</a:t>
            </a:r>
          </a:p>
          <a:p>
            <a:r>
              <a:rPr lang="en-US" altLang="zh-CN" sz="2000" dirty="0" err="1">
                <a:latin typeface="Courier New"/>
                <a:cs typeface="Courier New"/>
              </a:rPr>
              <a:t>cin</a:t>
            </a:r>
            <a:r>
              <a:rPr lang="en-US" altLang="zh-CN" sz="2000" dirty="0">
                <a:latin typeface="Courier New"/>
                <a:cs typeface="Courier New"/>
              </a:rPr>
              <a:t> &gt;&gt; </a:t>
            </a:r>
            <a:r>
              <a:rPr lang="en-US" altLang="zh-CN" sz="2000" dirty="0" err="1">
                <a:latin typeface="Courier New"/>
                <a:cs typeface="Courier New"/>
              </a:rPr>
              <a:t>noskipws</a:t>
            </a:r>
            <a:r>
              <a:rPr lang="en-US" altLang="zh-CN" sz="2000" dirty="0">
                <a:latin typeface="Courier New"/>
                <a:cs typeface="Courier New"/>
              </a:rPr>
              <a:t> &gt;&gt; </a:t>
            </a:r>
            <a:r>
              <a:rPr lang="en-US" altLang="zh-CN" sz="2000" dirty="0" err="1">
                <a:latin typeface="Courier New"/>
                <a:cs typeface="Courier New"/>
              </a:rPr>
              <a:t>ch</a:t>
            </a:r>
            <a:r>
              <a:rPr lang="en-US" altLang="zh-CN" sz="2000" dirty="0">
                <a:latin typeface="Courier New"/>
                <a:cs typeface="Courier New"/>
              </a:rPr>
              <a:t>;</a:t>
            </a:r>
            <a:endParaRPr lang="zh-CN" altLang="en-US" sz="2000" dirty="0">
              <a:latin typeface="Courier New"/>
              <a:cs typeface="Courier New"/>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011">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3011">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26096</TotalTime>
  <Words>3563</Words>
  <Application>Microsoft Office PowerPoint</Application>
  <PresentationFormat>全屏显示(4:3)</PresentationFormat>
  <Paragraphs>467</Paragraphs>
  <Slides>36</Slides>
  <Notes>32</Notes>
  <HiddenSlides>0</HiddenSlides>
  <MMClips>0</MMClips>
  <ScaleCrop>false</ScaleCrop>
  <HeadingPairs>
    <vt:vector size="6" baseType="variant">
      <vt:variant>
        <vt:lpstr>已用的字体</vt:lpstr>
      </vt:variant>
      <vt:variant>
        <vt:i4>7</vt:i4>
      </vt:variant>
      <vt:variant>
        <vt:lpstr>主题</vt:lpstr>
      </vt:variant>
      <vt:variant>
        <vt:i4>3</vt:i4>
      </vt:variant>
      <vt:variant>
        <vt:lpstr>幻灯片标题</vt:lpstr>
      </vt:variant>
      <vt:variant>
        <vt:i4>36</vt:i4>
      </vt:variant>
    </vt:vector>
  </HeadingPairs>
  <TitlesOfParts>
    <vt:vector size="46" baseType="lpstr">
      <vt:lpstr>Lucida Grande</vt:lpstr>
      <vt:lpstr>TimesNewRomanPS-ItalicMT</vt:lpstr>
      <vt:lpstr>Arial</vt:lpstr>
      <vt:lpstr>Courier New</vt:lpstr>
      <vt:lpstr>Helvetica</vt:lpstr>
      <vt:lpstr>Times</vt:lpstr>
      <vt:lpstr>Times New Roman</vt:lpstr>
      <vt:lpstr>Blank Presentation</vt:lpstr>
      <vt:lpstr>1_Blank Presentation</vt:lpstr>
      <vt:lpstr>3_Blank Presentation</vt:lpstr>
      <vt:lpstr>Streams</vt:lpstr>
      <vt:lpstr>Introduction to the C++ Libraries</vt:lpstr>
      <vt:lpstr>Formatted Output: insertion</vt:lpstr>
      <vt:lpstr>The Stream Libraries</vt:lpstr>
      <vt:lpstr>The Insertion Operator</vt:lpstr>
      <vt:lpstr>Output Manipulators</vt:lpstr>
      <vt:lpstr>Precision Example</vt:lpstr>
      <vt:lpstr>Precision Example</vt:lpstr>
      <vt:lpstr>Formatted Input: extraction</vt:lpstr>
      <vt:lpstr>Input Manipulators</vt:lpstr>
      <vt:lpstr>Data Files</vt:lpstr>
      <vt:lpstr>Text Files vs. Strings</vt:lpstr>
      <vt:lpstr>Using Text Files</vt:lpstr>
      <vt:lpstr>Using Text Files</vt:lpstr>
      <vt:lpstr>Using Text Files</vt:lpstr>
      <vt:lpstr>The simpio.h Interface</vt:lpstr>
      <vt:lpstr>The filelib.h Interface</vt:lpstr>
      <vt:lpstr>Web Documentation for filelib.h</vt:lpstr>
      <vt:lpstr>Opening an Input File</vt:lpstr>
      <vt:lpstr>Opening an Input File</vt:lpstr>
      <vt:lpstr>Reading Characters</vt:lpstr>
      <vt:lpstr>Reading a File Character by Character</vt:lpstr>
      <vt:lpstr>Reading a File Character by Character</vt:lpstr>
      <vt:lpstr>Reading Lines from a File</vt:lpstr>
      <vt:lpstr>Reading a File Line by Line</vt:lpstr>
      <vt:lpstr>String Streams</vt:lpstr>
      <vt:lpstr>Class and Objects</vt:lpstr>
      <vt:lpstr>Class and Objects</vt:lpstr>
      <vt:lpstr>Class Hierarchies</vt:lpstr>
      <vt:lpstr>Biological Class Hierarchy</vt:lpstr>
      <vt:lpstr>Selected Classes in the Stream Hierarchy</vt:lpstr>
      <vt:lpstr>The Stream Hierarchy</vt:lpstr>
      <vt:lpstr>UML Diagram for the Stream Hierarchy</vt:lpstr>
      <vt:lpstr>UML Diagram for an Alternative Hierarchy</vt:lpstr>
      <vt:lpstr>Copy Contents between Streams</vt:lpstr>
      <vt:lpstr>The End</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Prof. Huang Rui (SSE)</cp:lastModifiedBy>
  <cp:revision>269</cp:revision>
  <dcterms:created xsi:type="dcterms:W3CDTF">2014-07-01T16:56:40Z</dcterms:created>
  <dcterms:modified xsi:type="dcterms:W3CDTF">2019-01-24T14:29:41Z</dcterms:modified>
</cp:coreProperties>
</file>